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307" r:id="rId3"/>
    <p:sldId id="308" r:id="rId4"/>
    <p:sldId id="306" r:id="rId5"/>
    <p:sldId id="303" r:id="rId6"/>
    <p:sldId id="305" r:id="rId7"/>
    <p:sldId id="289" r:id="rId8"/>
    <p:sldId id="304" r:id="rId9"/>
    <p:sldId id="256" r:id="rId10"/>
    <p:sldId id="259" r:id="rId11"/>
    <p:sldId id="299" r:id="rId12"/>
    <p:sldId id="292" r:id="rId13"/>
    <p:sldId id="300" r:id="rId14"/>
    <p:sldId id="291" r:id="rId15"/>
    <p:sldId id="302" r:id="rId16"/>
    <p:sldId id="298" r:id="rId17"/>
    <p:sldId id="309" r:id="rId18"/>
    <p:sldId id="310" r:id="rId19"/>
    <p:sldId id="311" r:id="rId20"/>
    <p:sldId id="313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1" r:id="rId29"/>
    <p:sldId id="32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60A23-97D1-43FE-9505-1E143F1428FD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EB8E9-A54D-4DE6-A2A1-58847FB35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9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7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2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47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695700" cy="1752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62500" y="2286000"/>
            <a:ext cx="3695700" cy="1752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4191000"/>
            <a:ext cx="3695700" cy="1752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62500" y="4191000"/>
            <a:ext cx="3695700" cy="1752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629400" y="60960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991F-DAA1-4ECA-8725-A6F71C5EE946}" type="datetime1">
              <a:rPr lang="cs-CZ"/>
              <a:pPr>
                <a:defRPr/>
              </a:pPr>
              <a:t>9.12.2021</a:t>
            </a:fld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4343400" cy="534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BIOENERGIE 2009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7F92-F52D-4564-99CD-D2C395637E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021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6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86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6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46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3217-0BFF-4D4B-BE55-3A89D55D8598}" type="datetimeFigureOut">
              <a:rPr lang="cs-CZ" smtClean="0"/>
              <a:t>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7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eos.gal@seznam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loomberglp.com/professional/sites/24/BNEF-Sector-Coupling-Report-Feb-2020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AReviewofPower-to-GasProjectsToDate/Dashboard2?:display_count=y&amp;publish=yes&amp;:origin=viz_share_link&amp;:showVizHome=n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file:///C:\Users\admin\Downloads\Development_and_integration_of_new_processes_consu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3-4344/9/3/224/ht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eos.gal@seznam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opernikus-projekte.de/lw_resource/datapool/systemfiles/elements/files/B0ECE55235C57831E0537E695E860A05/live/document/Power-to-X_Roadmap_2.0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newable-carbon.eu/news/carbon-dioxide-co2-as-chemical-feedstock-for-polymers-already-nearly-1-million-tonnes-production-capacity-installe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enewable-carbon.eu/news/carbon-dioxide-co2-as-chemical-feedstock-for-polymers-already-nearly-1-million-tonnes-production-capacity-installed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288649" y="385930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noProof="1" smtClean="0"/>
              <a:t>Problematika CO2</a:t>
            </a:r>
            <a:endParaRPr lang="cs-CZ" sz="3600" b="1" noProof="1"/>
          </a:p>
        </p:txBody>
      </p:sp>
      <p:sp>
        <p:nvSpPr>
          <p:cNvPr id="5" name="Obdélník 4"/>
          <p:cNvSpPr/>
          <p:nvPr/>
        </p:nvSpPr>
        <p:spPr>
          <a:xfrm>
            <a:off x="6588224" y="5796635"/>
            <a:ext cx="195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Kralupy</a:t>
            </a:r>
          </a:p>
          <a:p>
            <a:pPr algn="ctr"/>
            <a:r>
              <a:rPr lang="cs-CZ" dirty="0" smtClean="0"/>
              <a:t>9.12</a:t>
            </a:r>
            <a:r>
              <a:rPr lang="cs-CZ" dirty="0" smtClean="0"/>
              <a:t>. 2021</a:t>
            </a:r>
            <a:endParaRPr lang="cs-CZ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056" y="2125351"/>
            <a:ext cx="3088815" cy="157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755576" y="351410"/>
            <a:ext cx="70567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chemeClr val="hlink"/>
                </a:solidFill>
              </a:rPr>
              <a:t>Č</a:t>
            </a:r>
            <a:r>
              <a:rPr lang="cs-CZ" sz="2400" dirty="0"/>
              <a:t>eská </a:t>
            </a:r>
            <a:r>
              <a:rPr lang="cs-CZ" sz="2400" dirty="0">
                <a:solidFill>
                  <a:schemeClr val="hlink"/>
                </a:solidFill>
              </a:rPr>
              <a:t>T</a:t>
            </a:r>
            <a:r>
              <a:rPr lang="cs-CZ" sz="2400" dirty="0"/>
              <a:t>echnologická </a:t>
            </a:r>
            <a:r>
              <a:rPr lang="cs-CZ" sz="2400" dirty="0">
                <a:solidFill>
                  <a:schemeClr val="hlink"/>
                </a:solidFill>
              </a:rPr>
              <a:t>P</a:t>
            </a:r>
            <a:r>
              <a:rPr lang="cs-CZ" sz="2400" dirty="0"/>
              <a:t>latforma pro užití </a:t>
            </a:r>
            <a:r>
              <a:rPr lang="cs-CZ" sz="2400" dirty="0">
                <a:solidFill>
                  <a:schemeClr val="hlink"/>
                </a:solidFill>
              </a:rPr>
              <a:t>B</a:t>
            </a:r>
            <a:r>
              <a:rPr lang="cs-CZ" sz="2400" dirty="0"/>
              <a:t>iosložek </a:t>
            </a:r>
          </a:p>
          <a:p>
            <a:pPr algn="ctr">
              <a:lnSpc>
                <a:spcPct val="90000"/>
              </a:lnSpc>
            </a:pPr>
            <a:r>
              <a:rPr lang="cs-CZ" sz="2400" dirty="0"/>
              <a:t>v dopravě a chemickém průmyslu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0745"/>
            <a:ext cx="1066105" cy="96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56238" y="5390355"/>
            <a:ext cx="39592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/>
              <a:t>Ing. Leoš Gál</a:t>
            </a:r>
            <a:br>
              <a:rPr lang="cs-CZ" sz="1600" dirty="0"/>
            </a:br>
            <a:r>
              <a:rPr lang="cs-CZ" sz="1600" dirty="0" smtClean="0">
                <a:hlinkClick r:id="rId4"/>
              </a:rPr>
              <a:t>leos.gal@seznam.cz</a:t>
            </a:r>
            <a:endParaRPr lang="cs-CZ" sz="1600" dirty="0" smtClean="0"/>
          </a:p>
          <a:p>
            <a:r>
              <a:rPr lang="cs-CZ" sz="1600" dirty="0" smtClean="0"/>
              <a:t>mobil +420 736 50 50 12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195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567" y="1196753"/>
            <a:ext cx="8451913" cy="93610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b="1" dirty="0" smtClean="0"/>
              <a:t>PRIMÁRNÍ  </a:t>
            </a:r>
            <a:r>
              <a:rPr lang="cs-CZ" sz="2400" dirty="0" smtClean="0"/>
              <a:t>Vytvořit akční expertní skupinu k efektivnímu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propojení českého průmyslového a vědeckého potenciálu 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Základní cíle spolku -  CCS a CCU 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0567" y="2636912"/>
            <a:ext cx="822960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SEKUNDÁRNÍ </a:t>
            </a:r>
            <a:r>
              <a:rPr lang="cs-CZ" sz="2400" dirty="0" smtClean="0"/>
              <a:t> Zapojení ČR do mezinárodní kooperace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nízkouhlíkové a cirkulární ekonomice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0567" y="4149080"/>
            <a:ext cx="822960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TERCIÁLNÍ - </a:t>
            </a:r>
            <a:r>
              <a:rPr lang="cs-CZ" sz="2400" dirty="0" smtClean="0"/>
              <a:t> Vytvořit  </a:t>
            </a:r>
            <a:r>
              <a:rPr lang="cs-CZ" sz="2400" b="1" dirty="0" smtClean="0">
                <a:solidFill>
                  <a:srgbClr val="FF0000"/>
                </a:solidFill>
              </a:rPr>
              <a:t>efektivní kooperativní prostředí v ČR</a:t>
            </a:r>
            <a:r>
              <a:rPr lang="cs-CZ" sz="2400" dirty="0" smtClean="0"/>
              <a:t> 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(věda- věda) - průmysl-státní správa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88" y="181748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Návrh organizační struktury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24744"/>
            <a:ext cx="8477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893571" y="2515114"/>
            <a:ext cx="191554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56992" y="2504724"/>
            <a:ext cx="3627820" cy="361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95537" y="2515114"/>
            <a:ext cx="266429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88" y="181748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>
                <a:solidFill>
                  <a:schemeClr val="bg1"/>
                </a:solidFill>
              </a:rPr>
              <a:t>Vědecká</a:t>
            </a:r>
            <a:r>
              <a:rPr lang="cs-CZ" sz="3200" baseline="0">
                <a:solidFill>
                  <a:schemeClr val="bg1"/>
                </a:solidFill>
              </a:rPr>
              <a:t> rada - transformací CO2 </a:t>
            </a:r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2802" y="1982269"/>
            <a:ext cx="851093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2.    Posouzení potenciálních komerčně nabízených technologií případně technologií s </a:t>
            </a:r>
          </a:p>
          <a:p>
            <a:pPr marL="0" indent="0">
              <a:buNone/>
            </a:pPr>
            <a:r>
              <a:rPr lang="cs-CZ" sz="1800" dirty="0" smtClean="0"/>
              <a:t>       vysokým TRL.</a:t>
            </a:r>
            <a:endParaRPr lang="cs-CZ" sz="2000" b="1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03209" y="5475521"/>
            <a:ext cx="8432439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Cíl:</a:t>
            </a:r>
          </a:p>
          <a:p>
            <a:pPr>
              <a:buFontTx/>
              <a:buChar char="-"/>
            </a:pPr>
            <a:r>
              <a:rPr lang="cs-CZ" sz="1600" dirty="0" smtClean="0"/>
              <a:t>Před příprava komerčních aplikací v ČR</a:t>
            </a:r>
          </a:p>
          <a:p>
            <a:pPr>
              <a:buFontTx/>
              <a:buChar char="-"/>
            </a:pPr>
            <a:r>
              <a:rPr lang="cs-CZ" sz="1600" dirty="0" smtClean="0"/>
              <a:t>Napojení </a:t>
            </a:r>
            <a:r>
              <a:rPr lang="cs-CZ" sz="1600" dirty="0"/>
              <a:t>českého R&amp;D na český průmysl</a:t>
            </a:r>
          </a:p>
          <a:p>
            <a:pPr marL="0" indent="0">
              <a:buNone/>
            </a:pPr>
            <a:r>
              <a:rPr lang="cs-CZ" sz="1600" dirty="0"/>
              <a:t>-       Projekty inicializované průmyslem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2802" y="2924944"/>
            <a:ext cx="851093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3.  Analýza možností aplikovatelnosti v podmínkách ČR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typ  a druh technologie – dimenze - potenciály -  lokalizace – </a:t>
            </a:r>
            <a:r>
              <a:rPr lang="cs-CZ" sz="1800" dirty="0" err="1" smtClean="0"/>
              <a:t>feasibility</a:t>
            </a:r>
            <a:r>
              <a:rPr lang="cs-CZ" sz="1800" dirty="0" smtClean="0"/>
              <a:t> – LCA </a:t>
            </a:r>
            <a:endParaRPr lang="cs-CZ" sz="2000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73054" y="3933056"/>
            <a:ext cx="846259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4.  Organizace pracovních meetingů, konferencí komerčně nabízených technologií</a:t>
            </a:r>
            <a:endParaRPr lang="cs-CZ" sz="2000" b="1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3054" y="4581128"/>
            <a:ext cx="846259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5.   Formulace a inicializace vlastních vhodných výzev ze strany českých subjektů. </a:t>
            </a:r>
            <a:endParaRPr lang="cs-CZ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       Užší kooperace s průmyslem (emitenti CO2). Transfer výzkumu do praxe.</a:t>
            </a:r>
            <a:endParaRPr lang="cs-CZ" sz="2000" b="1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03209" y="1196752"/>
            <a:ext cx="8510938" cy="639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1.  Návrhy možného zaměření  R&amp;D ČR na vývoj vlastních technologií    </a:t>
            </a:r>
            <a:endParaRPr lang="cs-CZ" sz="20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352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Návrh organizační struktury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0693"/>
            <a:ext cx="1352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24744"/>
            <a:ext cx="8477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893571" y="2515114"/>
            <a:ext cx="191554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131840" y="2525890"/>
            <a:ext cx="360040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9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65495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1.    </a:t>
            </a:r>
            <a:r>
              <a:rPr lang="cs-CZ" sz="1600" dirty="0" smtClean="0"/>
              <a:t>Mapa českých R&amp;D subjektů s potenciálem efektivního zapojení do výzkumu CO2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</a:t>
            </a:r>
            <a:r>
              <a:rPr lang="cs-CZ" sz="2000" b="1" dirty="0" smtClean="0"/>
              <a:t>kdo – kde – co má za sebou – potenciál (technologický, odborný)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88030" y="4509120"/>
            <a:ext cx="8654954" cy="1944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CÍLE:</a:t>
            </a:r>
          </a:p>
          <a:p>
            <a:pPr marL="0" indent="0">
              <a:buNone/>
            </a:pPr>
            <a:r>
              <a:rPr lang="cs-CZ" sz="1600" dirty="0" smtClean="0"/>
              <a:t>-       Identifikace českého R&amp;D potenciálu ve všech oblastech problematiky  CO2</a:t>
            </a:r>
          </a:p>
          <a:p>
            <a:pPr>
              <a:buFontTx/>
              <a:buChar char="-"/>
            </a:pPr>
            <a:r>
              <a:rPr lang="cs-CZ" sz="1600" dirty="0" smtClean="0"/>
              <a:t>Vytváření možné širší kooperace českých subjektů </a:t>
            </a:r>
            <a:r>
              <a:rPr lang="cs-CZ" sz="1400" dirty="0" smtClean="0"/>
              <a:t>(chemie, </a:t>
            </a:r>
            <a:r>
              <a:rPr lang="cs-CZ" sz="1400" dirty="0" err="1" smtClean="0"/>
              <a:t>nanotechologie</a:t>
            </a:r>
            <a:r>
              <a:rPr lang="cs-CZ" sz="1400" dirty="0" smtClean="0"/>
              <a:t>, mikrobiologie…)</a:t>
            </a:r>
            <a:endParaRPr lang="cs-CZ" sz="1400" dirty="0"/>
          </a:p>
          <a:p>
            <a:pPr>
              <a:buFontTx/>
              <a:buChar char="-"/>
            </a:pPr>
            <a:r>
              <a:rPr lang="cs-CZ" sz="1600" dirty="0" smtClean="0"/>
              <a:t>zapojení českého R&amp;D do mezinárodní kooperace</a:t>
            </a:r>
          </a:p>
          <a:p>
            <a:pPr>
              <a:buFontTx/>
              <a:buChar char="-"/>
            </a:pPr>
            <a:r>
              <a:rPr lang="cs-CZ" sz="1600" dirty="0" smtClean="0"/>
              <a:t>rychlejší a flexibilnější reakce průmyslu ČR na direktivy EU</a:t>
            </a:r>
          </a:p>
          <a:p>
            <a:pPr>
              <a:buFontTx/>
              <a:buChar char="-"/>
            </a:pPr>
            <a:r>
              <a:rPr lang="cs-CZ" sz="1600" dirty="0" smtClean="0"/>
              <a:t>úspora českých zdrojů (nepoměr využívání národních zdrojů a zdrojů EU, ČR významně zaostává)</a:t>
            </a:r>
          </a:p>
          <a:p>
            <a:pPr>
              <a:buFontTx/>
              <a:buChar char="-"/>
            </a:pPr>
            <a:r>
              <a:rPr lang="cs-CZ" sz="1600" dirty="0"/>
              <a:t>p</a:t>
            </a:r>
            <a:r>
              <a:rPr lang="cs-CZ" sz="1600" dirty="0" smtClean="0"/>
              <a:t>odpora </a:t>
            </a:r>
            <a:r>
              <a:rPr lang="cs-CZ" sz="1600" dirty="0"/>
              <a:t>realizace pilotních  projektů  v ČR v rámci evropské partnerské kooperace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9539" y="1988840"/>
            <a:ext cx="865495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/>
              <a:t>2</a:t>
            </a:r>
            <a:r>
              <a:rPr lang="cs-CZ" sz="1800" dirty="0" smtClean="0"/>
              <a:t>.   </a:t>
            </a:r>
            <a:r>
              <a:rPr lang="cs-CZ" sz="1600" dirty="0" smtClean="0"/>
              <a:t>Systémová a kontinuální hloubková analýza </a:t>
            </a:r>
            <a:r>
              <a:rPr lang="cs-CZ" sz="1600" dirty="0"/>
              <a:t>všech potenciálních výzev  EU v oblasti CO2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       </a:t>
            </a:r>
            <a:r>
              <a:rPr lang="cs-CZ" sz="2000" b="1" dirty="0" smtClean="0"/>
              <a:t>Identifikace vhodných subjektů ČR s potenciálem zapojení do projektů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dirty="0">
                <a:solidFill>
                  <a:schemeClr val="bg1"/>
                </a:solidFill>
              </a:rPr>
              <a:t>Podpůrné aktivity </a:t>
            </a:r>
            <a:r>
              <a:rPr lang="cs-CZ" sz="3200" baseline="0" dirty="0">
                <a:solidFill>
                  <a:schemeClr val="bg1"/>
                </a:solidFill>
              </a:rPr>
              <a:t>transformací CO2 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88" y="181748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04731" y="3058074"/>
            <a:ext cx="851093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/>
              <a:t>3. </a:t>
            </a:r>
            <a:r>
              <a:rPr lang="cs-CZ" sz="1800" b="1" u="sng" dirty="0" smtClean="0"/>
              <a:t> ČR  </a:t>
            </a:r>
            <a:r>
              <a:rPr lang="cs-CZ" sz="1800" dirty="0" smtClean="0"/>
              <a:t>- </a:t>
            </a:r>
            <a:r>
              <a:rPr lang="cs-CZ" sz="1600" dirty="0" smtClean="0"/>
              <a:t>Kooperace se státní správou: </a:t>
            </a:r>
            <a:r>
              <a:rPr lang="cs-CZ" sz="1600" b="1" dirty="0" smtClean="0"/>
              <a:t> </a:t>
            </a:r>
            <a:r>
              <a:rPr lang="cs-CZ" sz="1800" b="1" dirty="0" smtClean="0"/>
              <a:t>Rada vlády pro udržitelný rozvoj, MPO - CI ,   MŽP,…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5872" y="3717032"/>
            <a:ext cx="851093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/>
              <a:t>4. </a:t>
            </a:r>
            <a:r>
              <a:rPr lang="cs-CZ" sz="1800" b="1" u="sng" dirty="0" smtClean="0"/>
              <a:t> EU  </a:t>
            </a:r>
            <a:r>
              <a:rPr lang="cs-CZ" sz="1800" dirty="0" smtClean="0"/>
              <a:t>-   </a:t>
            </a:r>
            <a:r>
              <a:rPr lang="cs-CZ" sz="1600" dirty="0" smtClean="0"/>
              <a:t>Kooperace kompetentními expertními subjekty EU</a:t>
            </a:r>
            <a:r>
              <a:rPr lang="cs-CZ" sz="1800" dirty="0" smtClean="0"/>
              <a:t>: </a:t>
            </a:r>
            <a:r>
              <a:rPr lang="cs-CZ" sz="1800" b="1" dirty="0" smtClean="0"/>
              <a:t> Asociace CO2 </a:t>
            </a:r>
            <a:r>
              <a:rPr lang="cs-CZ" sz="1800" b="1" dirty="0" err="1" smtClean="0"/>
              <a:t>Value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Europe</a:t>
            </a:r>
            <a:endParaRPr lang="cs-CZ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9568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Návrh organizační struktury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0693"/>
            <a:ext cx="1352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24744"/>
            <a:ext cx="8477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893571" y="2515114"/>
            <a:ext cx="191554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0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731961"/>
            <a:ext cx="8510938" cy="526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H</a:t>
            </a:r>
            <a:r>
              <a:rPr lang="cs-CZ" sz="1800" dirty="0" smtClean="0"/>
              <a:t>lavní zaměření spolku:   </a:t>
            </a:r>
            <a:r>
              <a:rPr lang="cs-CZ" sz="2000" b="1" dirty="0" smtClean="0"/>
              <a:t>Aplikovat v ČR   B.A.T. do procesů dekarbonizace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08924" y="1484784"/>
            <a:ext cx="8510938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 </a:t>
            </a:r>
            <a:r>
              <a:rPr lang="cs-CZ" sz="1600" b="1" u="sng" dirty="0" smtClean="0"/>
              <a:t>1. ANALÝZY </a:t>
            </a:r>
          </a:p>
          <a:p>
            <a:pPr>
              <a:buFontTx/>
              <a:buChar char="-"/>
            </a:pPr>
            <a:r>
              <a:rPr lang="cs-CZ" sz="1600" dirty="0" smtClean="0"/>
              <a:t>Vytvářet informační databanku vhodných komerčních technologií procesů dekarbonizace</a:t>
            </a:r>
          </a:p>
          <a:p>
            <a:pPr>
              <a:buFontTx/>
              <a:buChar char="-"/>
            </a:pPr>
            <a:r>
              <a:rPr lang="cs-CZ" sz="1600" dirty="0" smtClean="0"/>
              <a:t>Analyzovat projektové výzvy EU a identifikovat české subjekty s potenciálem kooperace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(jak vědecké, tak průmyslové) 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>
                <a:solidFill>
                  <a:schemeClr val="bg1"/>
                </a:solidFill>
              </a:rPr>
              <a:t>KOMERČNÍ CÍLE (BUSINESS)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08924" y="3068960"/>
            <a:ext cx="8510938" cy="1099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 </a:t>
            </a:r>
            <a:r>
              <a:rPr lang="cs-CZ" sz="1600" b="1" u="sng" dirty="0" smtClean="0"/>
              <a:t>2. KOOPERACE</a:t>
            </a:r>
          </a:p>
          <a:p>
            <a:pPr>
              <a:buFontTx/>
              <a:buChar char="-"/>
            </a:pPr>
            <a:r>
              <a:rPr lang="cs-CZ" sz="1600" dirty="0" smtClean="0"/>
              <a:t>Zajistit </a:t>
            </a:r>
            <a:r>
              <a:rPr lang="cs-CZ" sz="1600" b="1" dirty="0" smtClean="0"/>
              <a:t>efektivní kooperaci </a:t>
            </a:r>
            <a:r>
              <a:rPr lang="cs-CZ" sz="1600" dirty="0" smtClean="0"/>
              <a:t>vně ČR (RVUR, MPO, MŽP, CI, TAČR) a emitentů CO2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(projekty,  pobídky, dotace, úlevy…..) </a:t>
            </a:r>
          </a:p>
          <a:p>
            <a:pPr>
              <a:buFontTx/>
              <a:buChar char="-"/>
            </a:pPr>
            <a:r>
              <a:rPr lang="cs-CZ" sz="1600" dirty="0" smtClean="0"/>
              <a:t>Zajistit účast ČR v expertních orgánech EU 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202298" y="4305130"/>
            <a:ext cx="8510938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u="sng" dirty="0" smtClean="0"/>
              <a:t>3.  APLIKACE</a:t>
            </a:r>
          </a:p>
          <a:p>
            <a:pPr>
              <a:buFontTx/>
              <a:buChar char="-"/>
            </a:pPr>
            <a:r>
              <a:rPr lang="cs-CZ" sz="1600" dirty="0" smtClean="0"/>
              <a:t>Napomáhat vzniku demonstračních technologií (propojením vědy a průmyslu)</a:t>
            </a:r>
          </a:p>
          <a:p>
            <a:pPr>
              <a:buFontTx/>
              <a:buChar char="-"/>
            </a:pPr>
            <a:r>
              <a:rPr lang="cs-CZ" sz="1600" dirty="0" smtClean="0"/>
              <a:t>Zajišťovat </a:t>
            </a:r>
            <a:r>
              <a:rPr lang="cs-CZ" sz="1600" dirty="0"/>
              <a:t>prezentační workshopy a představování možností aplikace technologií v </a:t>
            </a:r>
            <a:r>
              <a:rPr lang="cs-CZ" sz="1600" dirty="0" smtClean="0"/>
              <a:t>ČR</a:t>
            </a:r>
          </a:p>
          <a:p>
            <a:pPr>
              <a:buFontTx/>
              <a:buChar char="-"/>
            </a:pPr>
            <a:r>
              <a:rPr lang="cs-CZ" sz="1600" dirty="0" smtClean="0"/>
              <a:t>Organizovat prezentace technologií (konference, workshopy, návštěvy)</a:t>
            </a:r>
          </a:p>
          <a:p>
            <a:pPr>
              <a:buFontTx/>
              <a:buChar char="-"/>
            </a:pPr>
            <a:r>
              <a:rPr lang="cs-CZ" sz="1600" dirty="0" smtClean="0"/>
              <a:t>Nabízet kvalifikované posuzování vhodnosti technologií pro konkrétní akce v ČR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437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846" y="24836"/>
            <a:ext cx="9133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Prospective areas </a:t>
            </a:r>
            <a:r>
              <a:rPr lang="cs-CZ" sz="3200" b="1" dirty="0" smtClean="0"/>
              <a:t>- GREEN DEAL </a:t>
            </a:r>
            <a:r>
              <a:rPr lang="cs-CZ" sz="2000" dirty="0" smtClean="0"/>
              <a:t>(not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biofuels</a:t>
            </a:r>
            <a:r>
              <a:rPr lang="cs-CZ" sz="2000" dirty="0" smtClean="0"/>
              <a:t>) 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846" y="2060848"/>
            <a:ext cx="9144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SECTOR COUPLING  </a:t>
            </a:r>
          </a:p>
          <a:p>
            <a:pPr algn="ctr"/>
            <a:r>
              <a:rPr lang="en-US" b="1" dirty="0" smtClean="0"/>
              <a:t>Power to Gas 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-7707" y="3933056"/>
            <a:ext cx="9144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POWER to X      </a:t>
            </a:r>
          </a:p>
          <a:p>
            <a:pPr algn="ctr"/>
            <a:r>
              <a:rPr lang="en-US" b="1" dirty="0" smtClean="0"/>
              <a:t>Generally</a:t>
            </a:r>
            <a:endParaRPr lang="en-US" dirty="0"/>
          </a:p>
        </p:txBody>
      </p:sp>
      <p:sp>
        <p:nvSpPr>
          <p:cNvPr id="7" name="Šrafovaná šipka doprava 6"/>
          <p:cNvSpPr/>
          <p:nvPr/>
        </p:nvSpPr>
        <p:spPr>
          <a:xfrm>
            <a:off x="7308304" y="2348880"/>
            <a:ext cx="1728192" cy="64940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noProof="1" smtClean="0"/>
              <a:t>Power to Gas</a:t>
            </a:r>
            <a:endParaRPr lang="cs-CZ" sz="1400" noProof="1"/>
          </a:p>
        </p:txBody>
      </p:sp>
    </p:spTree>
    <p:extLst>
      <p:ext uri="{BB962C8B-B14F-4D97-AF65-F5344CB8AC3E}">
        <p14:creationId xmlns:p14="http://schemas.microsoft.com/office/powerpoint/2010/main" val="15335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4" y="764702"/>
            <a:ext cx="7383332" cy="54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4788024" y="4581128"/>
            <a:ext cx="1152128" cy="1032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1" smtClean="0">
                <a:solidFill>
                  <a:schemeClr val="tx1"/>
                </a:solidFill>
              </a:rPr>
              <a:t>Methanation</a:t>
            </a:r>
            <a:endParaRPr lang="en-US" sz="1200" b="1" noProof="1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508515" y="3050601"/>
            <a:ext cx="864096" cy="3063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Wind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75656" y="3492660"/>
            <a:ext cx="936104" cy="2963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Sun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75656" y="5229200"/>
            <a:ext cx="936104" cy="2963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CO</a:t>
            </a:r>
            <a:r>
              <a:rPr lang="cs-CZ" sz="1400" b="1" baseline="-25000" dirty="0" smtClean="0">
                <a:solidFill>
                  <a:schemeClr val="tx1"/>
                </a:solidFill>
              </a:rPr>
              <a:t>2</a:t>
            </a:r>
            <a:endParaRPr lang="cs-CZ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87327" y="595427"/>
            <a:ext cx="194877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SABATIER REACTION</a:t>
            </a:r>
            <a:endParaRPr lang="cs-CZ" sz="1600" b="1" dirty="0"/>
          </a:p>
        </p:txBody>
      </p:sp>
      <p:sp>
        <p:nvSpPr>
          <p:cNvPr id="4" name="Obdélník 3"/>
          <p:cNvSpPr/>
          <p:nvPr/>
        </p:nvSpPr>
        <p:spPr>
          <a:xfrm>
            <a:off x="971600" y="764705"/>
            <a:ext cx="1800200" cy="90358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POWER</a:t>
            </a:r>
            <a:br>
              <a:rPr lang="cs-CZ" b="1" dirty="0" smtClean="0"/>
            </a:br>
            <a:r>
              <a:rPr lang="cs-CZ" b="1" dirty="0" smtClean="0"/>
              <a:t>GRID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6084168" y="764705"/>
            <a:ext cx="1908212" cy="964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NATURAL </a:t>
            </a:r>
          </a:p>
          <a:p>
            <a:pPr algn="ctr"/>
            <a:r>
              <a:rPr lang="cs-CZ" b="1" dirty="0" smtClean="0"/>
              <a:t>GAS GRID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3487326" y="973468"/>
            <a:ext cx="1948770" cy="8713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CHEMICAL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TRANSFORMATION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19672" y="5829611"/>
            <a:ext cx="53285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33836" y="6117643"/>
            <a:ext cx="880266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P2Gas - versatile, cross-sector technology</a:t>
            </a:r>
          </a:p>
          <a:p>
            <a:pPr algn="ctr"/>
            <a:r>
              <a:rPr lang="en-US" sz="2000" b="1" dirty="0"/>
              <a:t> supports the integration of RES volatility into a stable energy system</a:t>
            </a:r>
            <a:endParaRPr lang="en-US" sz="2000" dirty="0"/>
          </a:p>
        </p:txBody>
      </p:sp>
      <p:sp>
        <p:nvSpPr>
          <p:cNvPr id="15" name="Obdélník 14"/>
          <p:cNvSpPr/>
          <p:nvPr/>
        </p:nvSpPr>
        <p:spPr>
          <a:xfrm>
            <a:off x="0" y="-99392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SECTOR COUPLING – sektorové provázání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2759390" y="1899156"/>
            <a:ext cx="337491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CO</a:t>
            </a:r>
            <a:r>
              <a:rPr lang="pt-BR" sz="1600" b="1" baseline="-25000" dirty="0"/>
              <a:t>2</a:t>
            </a:r>
            <a:r>
              <a:rPr lang="pt-BR" sz="1600" b="1" dirty="0"/>
              <a:t> + 4 H</a:t>
            </a:r>
            <a:r>
              <a:rPr lang="pt-BR" sz="1600" b="1" baseline="-25000" dirty="0"/>
              <a:t>2</a:t>
            </a:r>
            <a:r>
              <a:rPr lang="pt-BR" sz="1600" b="1" dirty="0"/>
              <a:t> →</a:t>
            </a:r>
            <a:r>
              <a:rPr lang="pt-BR" sz="1600" b="1" dirty="0" smtClean="0"/>
              <a:t> </a:t>
            </a:r>
            <a:r>
              <a:rPr lang="pt-BR" sz="1600" b="1" dirty="0"/>
              <a:t>CH</a:t>
            </a:r>
            <a:r>
              <a:rPr lang="pt-BR" sz="1600" b="1" baseline="-25000" dirty="0"/>
              <a:t>4</a:t>
            </a:r>
            <a:r>
              <a:rPr lang="pt-BR" sz="1600" b="1" dirty="0"/>
              <a:t> + 2 H</a:t>
            </a:r>
            <a:r>
              <a:rPr lang="pt-BR" sz="1600" b="1" baseline="-25000" dirty="0"/>
              <a:t>2</a:t>
            </a:r>
            <a:r>
              <a:rPr lang="pt-BR" sz="1600" b="1" dirty="0"/>
              <a:t>O + </a:t>
            </a:r>
            <a:r>
              <a:rPr lang="pt-BR" sz="1600" b="1" dirty="0" smtClean="0"/>
              <a:t>energ</a:t>
            </a:r>
            <a:r>
              <a:rPr lang="cs-CZ" sz="1600" b="1" dirty="0" smtClean="0"/>
              <a:t>y</a:t>
            </a:r>
            <a:endParaRPr lang="cs-CZ" sz="1600" b="1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71" y="4581128"/>
            <a:ext cx="1280911" cy="1248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1448510" y="988975"/>
            <a:ext cx="963249" cy="5162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100 MW</a:t>
            </a:r>
            <a:endParaRPr lang="cs-CZ" sz="1600" dirty="0"/>
          </a:p>
        </p:txBody>
      </p:sp>
      <p:sp>
        <p:nvSpPr>
          <p:cNvPr id="17" name="Obdélník 16"/>
          <p:cNvSpPr/>
          <p:nvPr/>
        </p:nvSpPr>
        <p:spPr>
          <a:xfrm>
            <a:off x="883511" y="764705"/>
            <a:ext cx="1905191" cy="90358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POWER</a:t>
            </a:r>
            <a:br>
              <a:rPr lang="cs-CZ" b="1" dirty="0" smtClean="0"/>
            </a:br>
            <a:r>
              <a:rPr lang="cs-CZ" b="1" dirty="0" smtClean="0"/>
              <a:t>GRID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632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6586E-6 L 0.18264 0.5277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26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" y="1124744"/>
            <a:ext cx="9067872" cy="43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6627168"/>
            <a:ext cx="7812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https://public.tableau.com/views/AReviewofPower-to-GasProjectsToDate/Dashboard2?:display_count=y&amp;publish=yes&amp;:origin=viz_share_link&amp;:</a:t>
            </a:r>
            <a:r>
              <a:rPr lang="cs-CZ" sz="900" dirty="0" smtClean="0">
                <a:hlinkClick r:id="rId3"/>
              </a:rPr>
              <a:t>showVizHome=no</a:t>
            </a:r>
            <a:r>
              <a:rPr lang="cs-CZ" sz="900" dirty="0" smtClean="0"/>
              <a:t> </a:t>
            </a:r>
            <a:endParaRPr lang="cs-CZ" sz="9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+mn-lt"/>
              </a:rPr>
              <a:t>  POWER TO GAS ( hydrogen, </a:t>
            </a:r>
            <a:r>
              <a:rPr lang="en-US" sz="3200" dirty="0" smtClean="0">
                <a:latin typeface="+mn-lt"/>
              </a:rPr>
              <a:t>methane</a:t>
            </a:r>
            <a:r>
              <a:rPr lang="cs-CZ" sz="3200" dirty="0" smtClean="0">
                <a:latin typeface="+mn-lt"/>
              </a:rPr>
              <a:t>) </a:t>
            </a:r>
            <a:endParaRPr lang="cs-CZ" sz="3200" dirty="0"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5733256"/>
            <a:ext cx="84249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would like to initiate the first demonstration facility in this </a:t>
            </a:r>
            <a:r>
              <a:rPr lang="en-US" dirty="0" smtClean="0"/>
              <a:t>area</a:t>
            </a:r>
            <a:r>
              <a:rPr lang="cs-CZ" dirty="0" smtClean="0"/>
              <a:t> in Czech Republic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3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3014"/>
            <a:ext cx="7416628" cy="49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277" y="8502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SOLAR DRIVEN CHEMISTRY</a:t>
            </a:r>
            <a:endParaRPr lang="en-US" sz="28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7020272" y="4120543"/>
            <a:ext cx="576064" cy="26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noProof="1" smtClean="0">
                <a:solidFill>
                  <a:schemeClr val="accent1">
                    <a:lumMod val="75000"/>
                  </a:schemeClr>
                </a:solidFill>
              </a:rPr>
              <a:t>sugars</a:t>
            </a:r>
          </a:p>
          <a:p>
            <a:pPr algn="ctr"/>
            <a:r>
              <a:rPr lang="cs-CZ" sz="1000" b="1" noProof="1" smtClean="0">
                <a:solidFill>
                  <a:schemeClr val="accent1">
                    <a:lumMod val="75000"/>
                  </a:schemeClr>
                </a:solidFill>
              </a:rPr>
              <a:t>lignin</a:t>
            </a:r>
            <a:endParaRPr lang="cs-CZ" sz="1000" b="1" noProof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87740"/>
            <a:ext cx="1051036" cy="10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2708920"/>
            <a:ext cx="1727996" cy="25922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454275"/>
            <a:ext cx="707319" cy="9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678991"/>
            <a:ext cx="978377" cy="49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39552" y="2708920"/>
            <a:ext cx="5760640" cy="346762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14062" y="2996952"/>
            <a:ext cx="1481673" cy="64807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771800" y="2996952"/>
            <a:ext cx="3312368" cy="64807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444208" y="2771789"/>
            <a:ext cx="157141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BIOFUELS</a:t>
            </a:r>
          </a:p>
          <a:p>
            <a:pPr algn="ctr"/>
            <a:r>
              <a:rPr lang="cs-CZ" dirty="0" smtClean="0"/>
              <a:t>2</a:t>
            </a:r>
            <a:r>
              <a:rPr lang="cs-CZ" baseline="30000" dirty="0" smtClean="0"/>
              <a:t>nd</a:t>
            </a:r>
            <a:r>
              <a:rPr lang="cs-CZ" dirty="0" smtClean="0"/>
              <a:t> GENERATION</a:t>
            </a:r>
          </a:p>
          <a:p>
            <a:pPr algn="ctr"/>
            <a:r>
              <a:rPr lang="cs-CZ" dirty="0" smtClean="0"/>
              <a:t>(B2G)</a:t>
            </a:r>
          </a:p>
          <a:p>
            <a:pPr algn="ctr"/>
            <a:endParaRPr lang="cs-CZ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Feedstock: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Biomass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 lot of conflicts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24008" y="2793080"/>
            <a:ext cx="5604176" cy="3300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approach from 2020</a:t>
            </a:r>
          </a:p>
          <a:p>
            <a:pPr algn="ctr"/>
            <a:r>
              <a:rPr lang="en-US" sz="2400" dirty="0" smtClean="0"/>
              <a:t>SYNTHETI</a:t>
            </a:r>
            <a:r>
              <a:rPr lang="cs-CZ" sz="2400" dirty="0" smtClean="0"/>
              <a:t>C</a:t>
            </a:r>
            <a:r>
              <a:rPr lang="en-US" sz="2400" dirty="0" smtClean="0"/>
              <a:t> FUELS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Feedstock: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</a:rPr>
              <a:t>2  </a:t>
            </a:r>
            <a:r>
              <a:rPr lang="en-US" sz="2400" dirty="0" smtClean="0">
                <a:solidFill>
                  <a:schemeClr val="tx1"/>
                </a:solidFill>
              </a:rPr>
              <a:t>+  SOLAR (green) Hydrogen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8438" y="0"/>
            <a:ext cx="1045562" cy="5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3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846" y="24836"/>
            <a:ext cx="9133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Prospective areas </a:t>
            </a:r>
            <a:r>
              <a:rPr lang="cs-CZ" sz="3200" b="1" dirty="0" smtClean="0"/>
              <a:t>- GREEN DEAL </a:t>
            </a:r>
            <a:r>
              <a:rPr lang="cs-CZ" sz="2000" dirty="0" smtClean="0"/>
              <a:t>(not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biofuels</a:t>
            </a:r>
            <a:r>
              <a:rPr lang="cs-CZ" sz="2000" dirty="0" smtClean="0"/>
              <a:t>) 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846" y="2060848"/>
            <a:ext cx="9144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SECTOR COUPLING  </a:t>
            </a:r>
          </a:p>
          <a:p>
            <a:pPr algn="ctr"/>
            <a:r>
              <a:rPr lang="en-US" b="1" dirty="0" smtClean="0"/>
              <a:t>Power to Gas 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-7707" y="3933056"/>
            <a:ext cx="9144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POWER to X      </a:t>
            </a:r>
          </a:p>
          <a:p>
            <a:pPr algn="ctr"/>
            <a:r>
              <a:rPr lang="en-US" b="1" dirty="0" smtClean="0"/>
              <a:t>Generally</a:t>
            </a:r>
            <a:endParaRPr lang="en-US" dirty="0"/>
          </a:p>
        </p:txBody>
      </p:sp>
      <p:sp>
        <p:nvSpPr>
          <p:cNvPr id="7" name="Šrafovaná šipka doprava 6"/>
          <p:cNvSpPr/>
          <p:nvPr/>
        </p:nvSpPr>
        <p:spPr>
          <a:xfrm>
            <a:off x="7373484" y="4039242"/>
            <a:ext cx="1728192" cy="64940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noProof="1" smtClean="0"/>
              <a:t>Power to  X</a:t>
            </a:r>
            <a:endParaRPr lang="cs-CZ" sz="1400" noProof="1"/>
          </a:p>
        </p:txBody>
      </p:sp>
    </p:spTree>
    <p:extLst>
      <p:ext uri="{BB962C8B-B14F-4D97-AF65-F5344CB8AC3E}">
        <p14:creationId xmlns:p14="http://schemas.microsoft.com/office/powerpoint/2010/main" val="42581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846" y="24836"/>
            <a:ext cx="9133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Fundamental  feedstock for  GREEN ENERGY FUTURE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300285"/>
            <a:ext cx="3647252" cy="129343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64564" y="1623838"/>
            <a:ext cx="4834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/>
              <a:t>1. </a:t>
            </a:r>
            <a:r>
              <a:rPr lang="en-US" sz="3600" b="1" dirty="0" smtClean="0"/>
              <a:t>NO CARBON POWER </a:t>
            </a:r>
            <a:endParaRPr lang="en-US" sz="3600" dirty="0"/>
          </a:p>
        </p:txBody>
      </p:sp>
      <p:sp>
        <p:nvSpPr>
          <p:cNvPr id="5" name="Obdélník 4"/>
          <p:cNvSpPr/>
          <p:nvPr/>
        </p:nvSpPr>
        <p:spPr>
          <a:xfrm>
            <a:off x="461662" y="3150924"/>
            <a:ext cx="5551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/>
              <a:t>2. </a:t>
            </a:r>
            <a:r>
              <a:rPr lang="cs-CZ" sz="3600" b="1" dirty="0"/>
              <a:t>H</a:t>
            </a:r>
            <a:r>
              <a:rPr lang="cs-CZ" sz="3600" b="1" baseline="-25000" dirty="0"/>
              <a:t>2</a:t>
            </a:r>
            <a:r>
              <a:rPr lang="cs-CZ" sz="3600" b="1" dirty="0"/>
              <a:t>O </a:t>
            </a:r>
            <a:r>
              <a:rPr lang="cs-CZ" sz="3600" b="1" dirty="0" smtClean="0"/>
              <a:t> </a:t>
            </a:r>
            <a:r>
              <a:rPr lang="cs-CZ" sz="2000" b="1" dirty="0"/>
              <a:t> </a:t>
            </a:r>
            <a:r>
              <a:rPr lang="cs-CZ" sz="2000" b="1" dirty="0" smtClean="0"/>
              <a:t>-   </a:t>
            </a:r>
            <a:r>
              <a:rPr lang="cs-CZ" sz="3600" b="1" dirty="0" smtClean="0"/>
              <a:t>GREEN HYDROGEN</a:t>
            </a:r>
            <a:endParaRPr lang="en-US" sz="3600" dirty="0"/>
          </a:p>
        </p:txBody>
      </p:sp>
      <p:sp>
        <p:nvSpPr>
          <p:cNvPr id="6" name="Obdélník 5"/>
          <p:cNvSpPr/>
          <p:nvPr/>
        </p:nvSpPr>
        <p:spPr>
          <a:xfrm>
            <a:off x="467544" y="5013176"/>
            <a:ext cx="565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3.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 </a:t>
            </a:r>
            <a:r>
              <a:rPr lang="en-US" sz="2000" b="1" dirty="0" smtClean="0"/>
              <a:t>From industry or directly from the 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8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9038"/>
            <a:ext cx="2981325" cy="1057275"/>
          </a:xfrm>
          <a:prstGeom prst="rect">
            <a:avLst/>
          </a:prstGeom>
        </p:spPr>
      </p:pic>
      <p:sp>
        <p:nvSpPr>
          <p:cNvPr id="60" name="Obdélník 59"/>
          <p:cNvSpPr/>
          <p:nvPr/>
        </p:nvSpPr>
        <p:spPr>
          <a:xfrm>
            <a:off x="10277" y="8502"/>
            <a:ext cx="9133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 smtClean="0"/>
              <a:t>GREEN </a:t>
            </a:r>
            <a:r>
              <a:rPr lang="en-US" sz="3200" b="1" dirty="0" smtClean="0"/>
              <a:t>POWER </a:t>
            </a:r>
            <a:r>
              <a:rPr lang="cs-CZ" sz="3200" b="1" dirty="0" smtClean="0"/>
              <a:t>to 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1998951" y="2235994"/>
            <a:ext cx="628650" cy="581025"/>
          </a:xfrm>
          <a:prstGeom prst="straightConnector1">
            <a:avLst/>
          </a:prstGeom>
          <a:ln w="254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718296" y="2235994"/>
            <a:ext cx="4762" cy="1854994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01" y="2748905"/>
            <a:ext cx="544512" cy="5715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2" y="4090988"/>
            <a:ext cx="1866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3174206" y="3082281"/>
            <a:ext cx="1469802" cy="8121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3075" idx="3"/>
          </p:cNvCxnSpPr>
          <p:nvPr/>
        </p:nvCxnSpPr>
        <p:spPr>
          <a:xfrm flipH="1">
            <a:off x="2675632" y="3804295"/>
            <a:ext cx="1968376" cy="93915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29" idx="1"/>
          </p:cNvCxnSpPr>
          <p:nvPr/>
        </p:nvCxnSpPr>
        <p:spPr>
          <a:xfrm flipV="1">
            <a:off x="6050667" y="3256608"/>
            <a:ext cx="1109801" cy="15079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6050667" y="4395788"/>
            <a:ext cx="1448732" cy="11333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68" y="2708920"/>
            <a:ext cx="1771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399" y="4090988"/>
            <a:ext cx="1093787" cy="1181100"/>
          </a:xfrm>
          <a:prstGeom prst="rect">
            <a:avLst/>
          </a:prstGeom>
        </p:spPr>
      </p:pic>
      <p:sp>
        <p:nvSpPr>
          <p:cNvPr id="31" name="Zaoblený obdélník 30"/>
          <p:cNvSpPr/>
          <p:nvPr/>
        </p:nvSpPr>
        <p:spPr>
          <a:xfrm>
            <a:off x="4779151" y="2708920"/>
            <a:ext cx="1133475" cy="21240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2" name="Ovál 31"/>
          <p:cNvSpPr/>
          <p:nvPr/>
        </p:nvSpPr>
        <p:spPr>
          <a:xfrm>
            <a:off x="4993463" y="2817019"/>
            <a:ext cx="742950" cy="590388"/>
          </a:xfrm>
          <a:prstGeom prst="ellipse">
            <a:avLst/>
          </a:prstGeom>
          <a:ln w="3175"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aseline="0"/>
              <a:t>H</a:t>
            </a:r>
            <a:r>
              <a:rPr lang="cs-CZ" sz="1800" baseline="-25000"/>
              <a:t>2</a:t>
            </a:r>
          </a:p>
        </p:txBody>
      </p:sp>
      <p:sp>
        <p:nvSpPr>
          <p:cNvPr id="33" name="Ovál 32"/>
          <p:cNvSpPr/>
          <p:nvPr/>
        </p:nvSpPr>
        <p:spPr>
          <a:xfrm>
            <a:off x="4993463" y="3504257"/>
            <a:ext cx="704850" cy="6000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baseline="0"/>
              <a:t>CO</a:t>
            </a:r>
            <a:r>
              <a:rPr lang="cs-CZ" sz="1600" baseline="-25000"/>
              <a:t>2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5" y="6381119"/>
            <a:ext cx="1885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4948999" y="4455629"/>
            <a:ext cx="831877" cy="287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CH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r>
              <a:rPr lang="cs-CZ" sz="1400" dirty="0" smtClean="0">
                <a:solidFill>
                  <a:schemeClr val="tx1"/>
                </a:solidFill>
              </a:rPr>
              <a:t>OH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5053456" y="4111590"/>
            <a:ext cx="584863" cy="359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CH</a:t>
            </a:r>
            <a:r>
              <a:rPr lang="cs-CZ" sz="1600" baseline="-25000" dirty="0" smtClean="0">
                <a:solidFill>
                  <a:schemeClr val="tx1"/>
                </a:solidFill>
              </a:rPr>
              <a:t>4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90793" y="26246"/>
            <a:ext cx="554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CHEMICAL INDUSTRY and MOBILITY</a:t>
            </a:r>
            <a:endParaRPr lang="cs-CZ" sz="2800" dirty="0"/>
          </a:p>
        </p:txBody>
      </p:sp>
      <p:sp>
        <p:nvSpPr>
          <p:cNvPr id="21" name="Obdélník 20"/>
          <p:cNvSpPr/>
          <p:nvPr/>
        </p:nvSpPr>
        <p:spPr>
          <a:xfrm>
            <a:off x="3743161" y="597298"/>
            <a:ext cx="486003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CH</a:t>
            </a:r>
            <a:r>
              <a:rPr lang="en-US" sz="1200" baseline="-25000" dirty="0" smtClean="0"/>
              <a:t>4  </a:t>
            </a:r>
            <a:r>
              <a:rPr lang="en-US" sz="1200" dirty="0" smtClean="0"/>
              <a:t> methane = Natural Gas,   CH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OH</a:t>
            </a:r>
            <a:r>
              <a:rPr lang="cs-CZ" sz="1200" dirty="0" smtClean="0"/>
              <a:t> =</a:t>
            </a:r>
            <a:r>
              <a:rPr lang="en-US" sz="1200" dirty="0" smtClean="0"/>
              <a:t> methanol, …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53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6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6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6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0" grpId="0"/>
      <p:bldP spid="38" grpId="0"/>
      <p:bldP spid="2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9038"/>
            <a:ext cx="2981325" cy="1057275"/>
          </a:xfrm>
          <a:prstGeom prst="rect">
            <a:avLst/>
          </a:prstGeom>
        </p:spPr>
      </p:pic>
      <p:sp>
        <p:nvSpPr>
          <p:cNvPr id="60" name="Obdélník 59"/>
          <p:cNvSpPr/>
          <p:nvPr/>
        </p:nvSpPr>
        <p:spPr>
          <a:xfrm>
            <a:off x="10277" y="8502"/>
            <a:ext cx="9133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POWER to X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1998951" y="2235994"/>
            <a:ext cx="628650" cy="581025"/>
          </a:xfrm>
          <a:prstGeom prst="straightConnector1">
            <a:avLst/>
          </a:prstGeom>
          <a:ln w="254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01" y="2748905"/>
            <a:ext cx="544512" cy="5715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2" y="4090988"/>
            <a:ext cx="1866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3174206" y="3082281"/>
            <a:ext cx="1469802" cy="8121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3075" idx="3"/>
          </p:cNvCxnSpPr>
          <p:nvPr/>
        </p:nvCxnSpPr>
        <p:spPr>
          <a:xfrm flipH="1">
            <a:off x="2675632" y="3804295"/>
            <a:ext cx="1968376" cy="93915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29" idx="1"/>
          </p:cNvCxnSpPr>
          <p:nvPr/>
        </p:nvCxnSpPr>
        <p:spPr>
          <a:xfrm flipV="1">
            <a:off x="6050667" y="3256608"/>
            <a:ext cx="1109801" cy="15079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6050667" y="4395788"/>
            <a:ext cx="1448732" cy="11333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68" y="2708920"/>
            <a:ext cx="1771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399" y="4090988"/>
            <a:ext cx="1093787" cy="1181100"/>
          </a:xfrm>
          <a:prstGeom prst="rect">
            <a:avLst/>
          </a:prstGeom>
        </p:spPr>
      </p:pic>
      <p:sp>
        <p:nvSpPr>
          <p:cNvPr id="31" name="Zaoblený obdélník 30"/>
          <p:cNvSpPr/>
          <p:nvPr/>
        </p:nvSpPr>
        <p:spPr>
          <a:xfrm>
            <a:off x="4779151" y="2708920"/>
            <a:ext cx="1133475" cy="21240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2" name="Ovál 31"/>
          <p:cNvSpPr/>
          <p:nvPr/>
        </p:nvSpPr>
        <p:spPr>
          <a:xfrm>
            <a:off x="4993463" y="2817019"/>
            <a:ext cx="742950" cy="590388"/>
          </a:xfrm>
          <a:prstGeom prst="ellipse">
            <a:avLst/>
          </a:prstGeom>
          <a:ln w="3175"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aseline="0"/>
              <a:t>H</a:t>
            </a:r>
            <a:r>
              <a:rPr lang="cs-CZ" sz="1800" baseline="-25000"/>
              <a:t>2</a:t>
            </a:r>
          </a:p>
        </p:txBody>
      </p:sp>
      <p:sp>
        <p:nvSpPr>
          <p:cNvPr id="33" name="Ovál 32"/>
          <p:cNvSpPr/>
          <p:nvPr/>
        </p:nvSpPr>
        <p:spPr>
          <a:xfrm>
            <a:off x="4993463" y="3504257"/>
            <a:ext cx="704850" cy="6000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baseline="0"/>
              <a:t>CO</a:t>
            </a:r>
            <a:r>
              <a:rPr lang="cs-CZ" sz="1600" baseline="-25000"/>
              <a:t>2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3148355" y="2214731"/>
            <a:ext cx="1721656" cy="53417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34" idx="2"/>
          </p:cNvCxnSpPr>
          <p:nvPr/>
        </p:nvCxnSpPr>
        <p:spPr>
          <a:xfrm flipH="1" flipV="1">
            <a:off x="5211145" y="1734137"/>
            <a:ext cx="140354" cy="981516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888866" y="2203931"/>
            <a:ext cx="943050" cy="55577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76" y="794108"/>
            <a:ext cx="974337" cy="9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16" y="1213275"/>
            <a:ext cx="1447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0911" y="2138214"/>
            <a:ext cx="676392" cy="570706"/>
          </a:xfrm>
          <a:prstGeom prst="rect">
            <a:avLst/>
          </a:prstGeom>
        </p:spPr>
      </p:pic>
      <p:cxnSp>
        <p:nvCxnSpPr>
          <p:cNvPr id="38" name="Přímá spojnice se šipkou 37"/>
          <p:cNvCxnSpPr>
            <a:endCxn id="30" idx="1"/>
          </p:cNvCxnSpPr>
          <p:nvPr/>
        </p:nvCxnSpPr>
        <p:spPr>
          <a:xfrm>
            <a:off x="6050667" y="4525037"/>
            <a:ext cx="1448732" cy="156501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30" idx="2"/>
            <a:endCxn id="43" idx="3"/>
          </p:cNvCxnSpPr>
          <p:nvPr/>
        </p:nvCxnSpPr>
        <p:spPr>
          <a:xfrm flipH="1">
            <a:off x="6360391" y="5272088"/>
            <a:ext cx="1685902" cy="57118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43" idx="1"/>
            <a:endCxn id="3075" idx="3"/>
          </p:cNvCxnSpPr>
          <p:nvPr/>
        </p:nvCxnSpPr>
        <p:spPr>
          <a:xfrm flipH="1" flipV="1">
            <a:off x="2675632" y="4743451"/>
            <a:ext cx="1799480" cy="1099821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aoblený obdélník 40"/>
          <p:cNvSpPr/>
          <p:nvPr/>
        </p:nvSpPr>
        <p:spPr>
          <a:xfrm>
            <a:off x="5053456" y="4111590"/>
            <a:ext cx="584863" cy="359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CH</a:t>
            </a:r>
            <a:r>
              <a:rPr lang="cs-CZ" sz="1600" baseline="-25000" dirty="0" smtClean="0">
                <a:solidFill>
                  <a:schemeClr val="tx1"/>
                </a:solidFill>
              </a:rPr>
              <a:t>4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4948999" y="4455629"/>
            <a:ext cx="831877" cy="287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CH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r>
              <a:rPr lang="cs-CZ" sz="1400" dirty="0" smtClean="0">
                <a:solidFill>
                  <a:schemeClr val="tx1"/>
                </a:solidFill>
              </a:rPr>
              <a:t>OH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12" y="5465367"/>
            <a:ext cx="1885279" cy="75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2455998" y="70057"/>
            <a:ext cx="551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BROADER RANGE OF APPLICATION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51" y="6405289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" y="641093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bdélník 44"/>
          <p:cNvSpPr/>
          <p:nvPr/>
        </p:nvSpPr>
        <p:spPr>
          <a:xfrm>
            <a:off x="3743161" y="517109"/>
            <a:ext cx="486003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CH</a:t>
            </a:r>
            <a:r>
              <a:rPr lang="en-US" sz="1200" baseline="-25000" dirty="0" smtClean="0"/>
              <a:t>4  </a:t>
            </a:r>
            <a:r>
              <a:rPr lang="en-US" sz="1200" dirty="0" smtClean="0"/>
              <a:t> methane = Natural Gas,   CH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OH methanol, …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50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9038"/>
            <a:ext cx="2981325" cy="1057275"/>
          </a:xfrm>
          <a:prstGeom prst="rect">
            <a:avLst/>
          </a:prstGeom>
        </p:spPr>
      </p:pic>
      <p:sp>
        <p:nvSpPr>
          <p:cNvPr id="60" name="Obdélník 59"/>
          <p:cNvSpPr/>
          <p:nvPr/>
        </p:nvSpPr>
        <p:spPr>
          <a:xfrm>
            <a:off x="3531" y="8502"/>
            <a:ext cx="91337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POWER to X</a:t>
            </a:r>
            <a:r>
              <a:rPr lang="cs-CZ" sz="3200" b="1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1998951" y="2235994"/>
            <a:ext cx="628650" cy="581025"/>
          </a:xfrm>
          <a:prstGeom prst="straightConnector1">
            <a:avLst/>
          </a:prstGeom>
          <a:ln w="254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01" y="2748905"/>
            <a:ext cx="544512" cy="5715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2" y="4090988"/>
            <a:ext cx="1866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3174206" y="3082281"/>
            <a:ext cx="1469802" cy="8121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3075" idx="3"/>
          </p:cNvCxnSpPr>
          <p:nvPr/>
        </p:nvCxnSpPr>
        <p:spPr>
          <a:xfrm flipH="1">
            <a:off x="2675632" y="3804295"/>
            <a:ext cx="1968376" cy="93915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29" idx="1"/>
          </p:cNvCxnSpPr>
          <p:nvPr/>
        </p:nvCxnSpPr>
        <p:spPr>
          <a:xfrm flipV="1">
            <a:off x="6050667" y="3256608"/>
            <a:ext cx="1109801" cy="15079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6050667" y="4395788"/>
            <a:ext cx="1448732" cy="11333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68" y="2708920"/>
            <a:ext cx="1771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399" y="4090988"/>
            <a:ext cx="1093787" cy="1181100"/>
          </a:xfrm>
          <a:prstGeom prst="rect">
            <a:avLst/>
          </a:prstGeom>
        </p:spPr>
      </p:pic>
      <p:sp>
        <p:nvSpPr>
          <p:cNvPr id="31" name="Zaoblený obdélník 30"/>
          <p:cNvSpPr/>
          <p:nvPr/>
        </p:nvSpPr>
        <p:spPr>
          <a:xfrm>
            <a:off x="4779151" y="2708920"/>
            <a:ext cx="1133475" cy="21240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2" name="Ovál 31"/>
          <p:cNvSpPr/>
          <p:nvPr/>
        </p:nvSpPr>
        <p:spPr>
          <a:xfrm>
            <a:off x="4993463" y="2817019"/>
            <a:ext cx="742950" cy="590388"/>
          </a:xfrm>
          <a:prstGeom prst="ellipse">
            <a:avLst/>
          </a:prstGeom>
          <a:ln w="3175"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aseline="0"/>
              <a:t>H</a:t>
            </a:r>
            <a:r>
              <a:rPr lang="cs-CZ" sz="1800" baseline="-25000"/>
              <a:t>2</a:t>
            </a:r>
          </a:p>
        </p:txBody>
      </p:sp>
      <p:sp>
        <p:nvSpPr>
          <p:cNvPr id="33" name="Ovál 32"/>
          <p:cNvSpPr/>
          <p:nvPr/>
        </p:nvSpPr>
        <p:spPr>
          <a:xfrm>
            <a:off x="4993463" y="3504257"/>
            <a:ext cx="704850" cy="6000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baseline="0"/>
              <a:t>CO</a:t>
            </a:r>
            <a:r>
              <a:rPr lang="cs-CZ" sz="1600" baseline="-25000"/>
              <a:t>2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3148355" y="2214731"/>
            <a:ext cx="1721656" cy="53417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34" idx="2"/>
          </p:cNvCxnSpPr>
          <p:nvPr/>
        </p:nvCxnSpPr>
        <p:spPr>
          <a:xfrm flipH="1" flipV="1">
            <a:off x="5211145" y="1734137"/>
            <a:ext cx="140354" cy="981516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888866" y="2203931"/>
            <a:ext cx="943050" cy="55577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76" y="794108"/>
            <a:ext cx="974337" cy="9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16" y="1213275"/>
            <a:ext cx="1447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0911" y="2138214"/>
            <a:ext cx="676392" cy="570706"/>
          </a:xfrm>
          <a:prstGeom prst="rect">
            <a:avLst/>
          </a:prstGeom>
        </p:spPr>
      </p:pic>
      <p:cxnSp>
        <p:nvCxnSpPr>
          <p:cNvPr id="38" name="Přímá spojnice se šipkou 37"/>
          <p:cNvCxnSpPr>
            <a:endCxn id="30" idx="1"/>
          </p:cNvCxnSpPr>
          <p:nvPr/>
        </p:nvCxnSpPr>
        <p:spPr>
          <a:xfrm>
            <a:off x="6050667" y="4525037"/>
            <a:ext cx="1448732" cy="156501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30" idx="2"/>
            <a:endCxn id="43" idx="3"/>
          </p:cNvCxnSpPr>
          <p:nvPr/>
        </p:nvCxnSpPr>
        <p:spPr>
          <a:xfrm flipH="1">
            <a:off x="6360391" y="5272088"/>
            <a:ext cx="1685902" cy="571184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43" idx="1"/>
            <a:endCxn id="3075" idx="3"/>
          </p:cNvCxnSpPr>
          <p:nvPr/>
        </p:nvCxnSpPr>
        <p:spPr>
          <a:xfrm flipH="1" flipV="1">
            <a:off x="2675632" y="4743451"/>
            <a:ext cx="1799480" cy="1099821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aoblený obdélník 40"/>
          <p:cNvSpPr/>
          <p:nvPr/>
        </p:nvSpPr>
        <p:spPr>
          <a:xfrm>
            <a:off x="5053456" y="4111590"/>
            <a:ext cx="584863" cy="359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CH</a:t>
            </a:r>
            <a:r>
              <a:rPr lang="cs-CZ" sz="1600" baseline="-25000" dirty="0" smtClean="0">
                <a:solidFill>
                  <a:schemeClr val="tx1"/>
                </a:solidFill>
              </a:rPr>
              <a:t>4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4948999" y="4455629"/>
            <a:ext cx="831877" cy="287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CH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r>
              <a:rPr lang="cs-CZ" sz="1400" dirty="0" smtClean="0">
                <a:solidFill>
                  <a:schemeClr val="tx1"/>
                </a:solidFill>
              </a:rPr>
              <a:t>OH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12" y="5465367"/>
            <a:ext cx="1885279" cy="75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3" y="6260385"/>
            <a:ext cx="3028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ál 36"/>
          <p:cNvSpPr/>
          <p:nvPr/>
        </p:nvSpPr>
        <p:spPr>
          <a:xfrm>
            <a:off x="5007750" y="4138129"/>
            <a:ext cx="714375" cy="628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cmpd="dbl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baseline="0" dirty="0" smtClean="0"/>
              <a:t>N</a:t>
            </a:r>
            <a:r>
              <a:rPr lang="cs-CZ" sz="1600" baseline="-25000" dirty="0" smtClean="0"/>
              <a:t>2</a:t>
            </a:r>
            <a:endParaRPr lang="cs-CZ" sz="1600" baseline="-25000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69" y="2435927"/>
            <a:ext cx="729233" cy="6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74" y="3820989"/>
            <a:ext cx="1733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Přímá spojnice se šipkou 47"/>
          <p:cNvCxnSpPr/>
          <p:nvPr/>
        </p:nvCxnSpPr>
        <p:spPr>
          <a:xfrm flipV="1">
            <a:off x="5888866" y="3407407"/>
            <a:ext cx="1211608" cy="862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6041266" y="4681538"/>
            <a:ext cx="1458133" cy="151457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6360391" y="5293361"/>
            <a:ext cx="1868178" cy="65591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50" y="3814922"/>
            <a:ext cx="2847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délník 46"/>
          <p:cNvSpPr/>
          <p:nvPr/>
        </p:nvSpPr>
        <p:spPr>
          <a:xfrm>
            <a:off x="2455998" y="70057"/>
            <a:ext cx="3853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AMMONIA PERSPECTIVE</a:t>
            </a:r>
            <a:endParaRPr lang="cs-CZ" sz="28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19" y="6331822"/>
            <a:ext cx="895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410" y="-65423"/>
            <a:ext cx="9089571" cy="83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Katalytické reakce CO</a:t>
            </a:r>
            <a:r>
              <a:rPr lang="cs-CZ" sz="3600" baseline="-25000" dirty="0" smtClean="0"/>
              <a:t>2</a:t>
            </a:r>
            <a:endParaRPr lang="cs-CZ" sz="3600" baseline="-25000" dirty="0"/>
          </a:p>
        </p:txBody>
      </p:sp>
      <p:sp>
        <p:nvSpPr>
          <p:cNvPr id="2" name="Obdélník 1"/>
          <p:cNvSpPr/>
          <p:nvPr/>
        </p:nvSpPr>
        <p:spPr>
          <a:xfrm>
            <a:off x="2771800" y="6480407"/>
            <a:ext cx="6347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Development_and_integration_of_new_processes_consu.pdf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3" y="1052736"/>
            <a:ext cx="810663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view of select CO2 electroreduction products, along with the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096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0410" y="0"/>
            <a:ext cx="9089571" cy="83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Elektrochemická redukce CO</a:t>
            </a:r>
            <a:r>
              <a:rPr lang="cs-CZ" sz="3600" baseline="-25000" dirty="0" smtClean="0"/>
              <a:t>2</a:t>
            </a:r>
            <a:endParaRPr lang="cs-CZ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48246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534199" cy="36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580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Elektrolýza CO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    ( ECO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R) – </a:t>
            </a:r>
            <a:r>
              <a:rPr lang="cs-CZ" sz="2000" dirty="0" smtClean="0"/>
              <a:t>OPUS</a:t>
            </a:r>
            <a:r>
              <a:rPr lang="cs-CZ" sz="2000" baseline="30000" dirty="0" smtClean="0"/>
              <a:t>12</a:t>
            </a:r>
            <a:endParaRPr lang="cs-CZ" sz="2800" baseline="30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33326"/>
            <a:ext cx="4248472" cy="2137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2123728" y="4221088"/>
            <a:ext cx="1656184" cy="31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4716016" y="4221088"/>
            <a:ext cx="1656184" cy="31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475656" y="580212"/>
            <a:ext cx="5832648" cy="90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4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talysts | Free Full-Text | Towards Higher Rate Electrochemical CO2  Conversion: From Liquid-Phase to Gas-Phase Systems |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412776"/>
            <a:ext cx="7272808" cy="49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1899" y="648072"/>
            <a:ext cx="9144000" cy="454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KOMERCIONALIZACE CO</a:t>
            </a:r>
            <a:r>
              <a:rPr lang="cs-CZ" sz="2000" b="1" baseline="-25000" dirty="0" smtClean="0"/>
              <a:t>2</a:t>
            </a:r>
            <a:endParaRPr lang="cs-CZ" sz="2000" baseline="-25000" dirty="0"/>
          </a:p>
        </p:txBody>
      </p:sp>
      <p:sp>
        <p:nvSpPr>
          <p:cNvPr id="2" name="Obdélník 1"/>
          <p:cNvSpPr/>
          <p:nvPr/>
        </p:nvSpPr>
        <p:spPr>
          <a:xfrm>
            <a:off x="6084168" y="6627168"/>
            <a:ext cx="3024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</a:t>
            </a:r>
            <a:r>
              <a:rPr lang="cs-CZ" sz="900" dirty="0" smtClean="0">
                <a:hlinkClick r:id="rId3"/>
              </a:rPr>
              <a:t>www.mdpi.com/2073-4344/9/3/224/htm</a:t>
            </a:r>
            <a:r>
              <a:rPr lang="cs-CZ" sz="900" dirty="0" smtClean="0"/>
              <a:t> </a:t>
            </a:r>
            <a:endParaRPr lang="cs-CZ" sz="9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R&amp;D KOREA - REAKTORY na plynné a kapalné CO</a:t>
            </a:r>
            <a:r>
              <a:rPr lang="cs-CZ" sz="3600" b="1" baseline="-25000" dirty="0" smtClean="0"/>
              <a:t>2</a:t>
            </a:r>
            <a:endParaRPr lang="cs-CZ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806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06" y="2060848"/>
            <a:ext cx="2126203" cy="10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332656"/>
            <a:ext cx="8784976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hlink"/>
                </a:solidFill>
              </a:rPr>
              <a:t>Č</a:t>
            </a:r>
            <a:r>
              <a:rPr lang="cs-CZ" sz="2400" smtClean="0"/>
              <a:t>eská </a:t>
            </a:r>
            <a:r>
              <a:rPr lang="cs-CZ" smtClean="0">
                <a:solidFill>
                  <a:schemeClr val="hlink"/>
                </a:solidFill>
              </a:rPr>
              <a:t>T</a:t>
            </a:r>
            <a:r>
              <a:rPr lang="cs-CZ" sz="2400" smtClean="0"/>
              <a:t>echnologická </a:t>
            </a:r>
            <a:r>
              <a:rPr lang="cs-CZ" smtClean="0">
                <a:solidFill>
                  <a:schemeClr val="hlink"/>
                </a:solidFill>
              </a:rPr>
              <a:t>P</a:t>
            </a:r>
            <a:r>
              <a:rPr lang="cs-CZ" sz="2400" smtClean="0"/>
              <a:t>latforma pro užití </a:t>
            </a:r>
            <a:r>
              <a:rPr lang="cs-CZ" smtClean="0">
                <a:solidFill>
                  <a:schemeClr val="hlink"/>
                </a:solidFill>
              </a:rPr>
              <a:t>B</a:t>
            </a:r>
            <a:r>
              <a:rPr lang="cs-CZ" sz="2400" smtClean="0"/>
              <a:t>iosložek 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v dopravě a chemickém průmyslu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(ČTPB)</a:t>
            </a:r>
            <a:endParaRPr lang="cs-CZ" sz="2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70338" y="4005064"/>
            <a:ext cx="3024336" cy="15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dirty="0" smtClean="0"/>
              <a:t>KONTAKT:</a:t>
            </a:r>
          </a:p>
          <a:p>
            <a:pPr algn="ctr"/>
            <a:r>
              <a:rPr lang="cs-CZ" sz="1600" dirty="0" smtClean="0"/>
              <a:t>Ing</a:t>
            </a:r>
            <a:r>
              <a:rPr lang="cs-CZ" sz="1600" dirty="0"/>
              <a:t>. Leoš Gál</a:t>
            </a:r>
            <a:br>
              <a:rPr lang="cs-CZ" sz="1600" dirty="0"/>
            </a:br>
            <a:r>
              <a:rPr lang="cs-CZ" sz="1600" dirty="0"/>
              <a:t>Předseda řídícího výboru </a:t>
            </a:r>
            <a:r>
              <a:rPr lang="cs-CZ" sz="1600" dirty="0" smtClean="0"/>
              <a:t>ČTPB</a:t>
            </a:r>
          </a:p>
          <a:p>
            <a:pPr algn="ctr"/>
            <a:r>
              <a:rPr lang="cs-CZ" altLang="cs-CZ" sz="1600" dirty="0">
                <a:hlinkClick r:id="rId3"/>
              </a:rPr>
              <a:t>leos.gal@seznam.cz</a:t>
            </a:r>
            <a:endParaRPr lang="cs-CZ" altLang="cs-CZ" sz="1600" dirty="0"/>
          </a:p>
          <a:p>
            <a:pPr algn="ctr"/>
            <a:r>
              <a:rPr lang="cs-CZ" altLang="cs-CZ" sz="1600" dirty="0"/>
              <a:t>mobil 00420-736 505012</a:t>
            </a:r>
          </a:p>
          <a:p>
            <a:pPr algn="ctr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0879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2" y="1268760"/>
            <a:ext cx="8207760" cy="3605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085184"/>
            <a:ext cx="8280920" cy="12241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noProof="1" smtClean="0">
                <a:solidFill>
                  <a:schemeClr val="bg1"/>
                </a:solidFill>
              </a:rPr>
              <a:t>NT ELECTROLYSIS </a:t>
            </a:r>
            <a:r>
              <a:rPr lang="cs-CZ" sz="1200" noProof="1" smtClean="0"/>
              <a:t>– newtec salt water electorlysis</a:t>
            </a:r>
          </a:p>
          <a:p>
            <a:r>
              <a:rPr lang="cs-CZ" sz="1200" noProof="1" smtClean="0"/>
              <a:t>HT CO ELECTROLYSIS - high temperature SOEC</a:t>
            </a:r>
          </a:p>
          <a:p>
            <a:r>
              <a:rPr lang="cs-CZ" sz="1200" noProof="1" smtClean="0"/>
              <a:t>LOHC – Liquid organic hydrogen carriers (Toluene/methylcyclohexane, N-ethyl carbazole, </a:t>
            </a:r>
            <a:r>
              <a:rPr lang="cs-CZ" sz="1200" b="1" noProof="1" smtClean="0"/>
              <a:t>Dibenzyltoluene</a:t>
            </a:r>
            <a:r>
              <a:rPr lang="cs-CZ" sz="1200" noProof="1" smtClean="0"/>
              <a:t>…)</a:t>
            </a:r>
          </a:p>
          <a:p>
            <a:r>
              <a:rPr lang="cs-CZ" sz="1200" noProof="1" smtClean="0"/>
              <a:t>STF – Syngas to Fuel</a:t>
            </a:r>
          </a:p>
          <a:p>
            <a:r>
              <a:rPr lang="cs-CZ" sz="1200" noProof="1" smtClean="0"/>
              <a:t>OME SYNTHESIS - Polyoxymethylene dimethyl ethers </a:t>
            </a:r>
            <a:endParaRPr lang="cs-CZ" sz="1200" noProof="1"/>
          </a:p>
        </p:txBody>
      </p:sp>
      <p:sp>
        <p:nvSpPr>
          <p:cNvPr id="3" name="Obdélník 2"/>
          <p:cNvSpPr/>
          <p:nvPr/>
        </p:nvSpPr>
        <p:spPr>
          <a:xfrm>
            <a:off x="467544" y="6657945"/>
            <a:ext cx="302433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 smtClean="0"/>
              <a:t>LOHC - https</a:t>
            </a:r>
            <a:r>
              <a:rPr lang="cs-CZ" sz="700" dirty="0"/>
              <a:t>://www.youtube.com/watch?v=DW8UN-H_YwU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6475036"/>
            <a:ext cx="3024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NT - https</a:t>
            </a:r>
            <a:r>
              <a:rPr lang="cs-CZ" sz="800" dirty="0"/>
              <a:t>://www.newtec-berlin.de/en/electrolysis-disinfection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/>
              <a:t>GERMANY INSPIRATION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0"/>
            <a:ext cx="2838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546643" y="6582758"/>
            <a:ext cx="35811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4"/>
              </a:rPr>
              <a:t>Power-to-X_Roadmap_2.0.pdf (kopernikus-projekte.de)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0" y="834442"/>
            <a:ext cx="27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Runtime:</a:t>
            </a:r>
            <a:r>
              <a:rPr lang="cs-CZ" dirty="0"/>
              <a:t> 09/2019-08/2022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55576" y="1556792"/>
            <a:ext cx="1224136" cy="280831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959932" y="1528326"/>
            <a:ext cx="1224136" cy="283677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337242" y="1536643"/>
            <a:ext cx="1224136" cy="283677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2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538"/>
            <a:ext cx="9036496" cy="46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err="1" smtClean="0"/>
              <a:t>Price</a:t>
            </a:r>
            <a:r>
              <a:rPr lang="cs-CZ" sz="2800" b="1" dirty="0" smtClean="0"/>
              <a:t> 7.12.2021         85,41€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91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2037"/>
            <a:ext cx="925252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747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cs-CZ" sz="2800" b="1" dirty="0" smtClean="0"/>
              <a:t>jako zdroj pro výrobu polymerů</a:t>
            </a:r>
            <a:endParaRPr lang="en-US" sz="2800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051720" y="6642556"/>
            <a:ext cx="7058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https://renewable-carbon.eu/news/carbon-dioxide-co2-as-chemical-feedstock-for-polymers-already-nearly-1-million-tonnes-production-capacity-installed</a:t>
            </a:r>
            <a:r>
              <a:rPr lang="cs-CZ" sz="800" dirty="0" smtClean="0">
                <a:hlinkClick r:id="rId3"/>
              </a:rPr>
              <a:t>/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5079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747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Scénář výroby plastů 2050 – vstupní surovina </a:t>
            </a:r>
            <a:endParaRPr lang="en-US" sz="2800" b="1" dirty="0" smtClean="0"/>
          </a:p>
        </p:txBody>
      </p:sp>
      <p:sp>
        <p:nvSpPr>
          <p:cNvPr id="2" name="Obdélník 1"/>
          <p:cNvSpPr/>
          <p:nvPr/>
        </p:nvSpPr>
        <p:spPr>
          <a:xfrm>
            <a:off x="2051720" y="6642556"/>
            <a:ext cx="7058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2"/>
              </a:rPr>
              <a:t>https://renewable-carbon.eu/news/carbon-dioxide-co2-as-chemical-feedstock-for-polymers-already-nearly-1-million-tonnes-production-capacity-installed</a:t>
            </a:r>
            <a:r>
              <a:rPr lang="cs-CZ" sz="800" dirty="0" smtClean="0">
                <a:hlinkClick r:id="rId2"/>
              </a:rPr>
              <a:t>/</a:t>
            </a:r>
            <a:r>
              <a:rPr lang="cs-CZ" sz="800" dirty="0" smtClean="0"/>
              <a:t> </a:t>
            </a:r>
            <a:endParaRPr lang="cs-CZ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52521" cy="53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747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</a:t>
            </a:r>
            <a:r>
              <a:rPr lang="cs-CZ" sz="2800" b="1" dirty="0" smtClean="0"/>
              <a:t>z průmyslové výroby a procesy CCS, CCU</a:t>
            </a:r>
            <a:endParaRPr lang="en-US" sz="28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0" y="1052735"/>
            <a:ext cx="8496630" cy="504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79912" y="2564904"/>
            <a:ext cx="136815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Conversion</a:t>
            </a:r>
            <a:endParaRPr lang="en-US" sz="1600" dirty="0"/>
          </a:p>
        </p:txBody>
      </p:sp>
      <p:sp>
        <p:nvSpPr>
          <p:cNvPr id="5" name="Obdélník 4"/>
          <p:cNvSpPr/>
          <p:nvPr/>
        </p:nvSpPr>
        <p:spPr>
          <a:xfrm>
            <a:off x="4139952" y="3228236"/>
            <a:ext cx="1440160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No </a:t>
            </a:r>
            <a:r>
              <a:rPr lang="en-US" sz="1600" dirty="0" smtClean="0"/>
              <a:t>Conversion</a:t>
            </a:r>
            <a:endParaRPr lang="en-US" sz="1600" dirty="0"/>
          </a:p>
        </p:txBody>
      </p:sp>
      <p:sp>
        <p:nvSpPr>
          <p:cNvPr id="6" name="Obdélník 5"/>
          <p:cNvSpPr/>
          <p:nvPr/>
        </p:nvSpPr>
        <p:spPr>
          <a:xfrm>
            <a:off x="6300192" y="3903466"/>
            <a:ext cx="1944216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Desalination</a:t>
            </a:r>
            <a:r>
              <a:rPr lang="cs-CZ" sz="1600" dirty="0" smtClean="0"/>
              <a:t> </a:t>
            </a:r>
            <a:r>
              <a:rPr lang="cs-CZ" sz="1100" dirty="0" smtClean="0"/>
              <a:t>NaHCO</a:t>
            </a:r>
            <a:r>
              <a:rPr lang="cs-CZ" sz="1100" baseline="-25000" dirty="0" smtClean="0"/>
              <a:t>3</a:t>
            </a:r>
            <a:endParaRPr lang="en-US" sz="11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7158056" y="1124744"/>
            <a:ext cx="1671774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Carbonates</a:t>
            </a:r>
          </a:p>
          <a:p>
            <a:r>
              <a:rPr lang="en-US" sz="1400" dirty="0" smtClean="0"/>
              <a:t>Concretes</a:t>
            </a:r>
          </a:p>
          <a:p>
            <a:r>
              <a:rPr lang="en-US" sz="1400" dirty="0" smtClean="0"/>
              <a:t>Bauxite..</a:t>
            </a:r>
            <a:endParaRPr lang="en-US" sz="1400" dirty="0"/>
          </a:p>
        </p:txBody>
      </p:sp>
      <p:sp>
        <p:nvSpPr>
          <p:cNvPr id="8" name="Zaoblený obdélník 7"/>
          <p:cNvSpPr/>
          <p:nvPr/>
        </p:nvSpPr>
        <p:spPr>
          <a:xfrm>
            <a:off x="7105621" y="2015354"/>
            <a:ext cx="1671774" cy="3167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noProof="1" smtClean="0"/>
              <a:t>BioCCS</a:t>
            </a:r>
            <a:r>
              <a:rPr lang="en-US" sz="1400" dirty="0" smtClean="0"/>
              <a:t> , algae</a:t>
            </a:r>
            <a:endParaRPr lang="en-US" sz="1400" dirty="0"/>
          </a:p>
        </p:txBody>
      </p:sp>
      <p:sp>
        <p:nvSpPr>
          <p:cNvPr id="9" name="Zaoblený obdélník 8"/>
          <p:cNvSpPr/>
          <p:nvPr/>
        </p:nvSpPr>
        <p:spPr>
          <a:xfrm>
            <a:off x="7087107" y="2427103"/>
            <a:ext cx="1764973" cy="1247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Liquid fuels</a:t>
            </a:r>
          </a:p>
          <a:p>
            <a:r>
              <a:rPr lang="en-US" sz="1400" dirty="0" smtClean="0"/>
              <a:t>Gas fuels</a:t>
            </a:r>
          </a:p>
          <a:p>
            <a:r>
              <a:rPr lang="en-US" sz="1400" dirty="0" smtClean="0"/>
              <a:t>Polymers</a:t>
            </a:r>
          </a:p>
          <a:p>
            <a:r>
              <a:rPr lang="en-US" sz="1400" dirty="0" smtClean="0"/>
              <a:t>Fertilizers</a:t>
            </a:r>
          </a:p>
          <a:p>
            <a:r>
              <a:rPr lang="en-US" sz="1400" dirty="0" smtClean="0"/>
              <a:t>Acids …</a:t>
            </a:r>
            <a:endParaRPr lang="en-US" sz="1400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3903466"/>
            <a:ext cx="841000" cy="3600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483768" y="3602303"/>
            <a:ext cx="1584176" cy="3600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795659" y="2564904"/>
            <a:ext cx="1352405" cy="36004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719469" y="3950125"/>
            <a:ext cx="780540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Záchyt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32680" y="3682802"/>
            <a:ext cx="1535264" cy="22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Využití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47724" y="2618246"/>
            <a:ext cx="1048274" cy="253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Konverze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00513" y="1722118"/>
            <a:ext cx="1275942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Mineralizace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552316" y="2090058"/>
            <a:ext cx="1189472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Biologicky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580112" y="2478202"/>
            <a:ext cx="1161676" cy="26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Chemie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133706" y="1102296"/>
            <a:ext cx="1671774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/>
              <a:t>Karbonáty</a:t>
            </a:r>
            <a:endParaRPr lang="en-US" sz="1400" dirty="0" smtClean="0"/>
          </a:p>
          <a:p>
            <a:r>
              <a:rPr lang="cs-CZ" sz="1400" dirty="0" smtClean="0"/>
              <a:t>Betony, Bauxit</a:t>
            </a:r>
            <a:endParaRPr lang="en-US" sz="1400" dirty="0" smtClean="0"/>
          </a:p>
          <a:p>
            <a:r>
              <a:rPr lang="cs-CZ" sz="1400" dirty="0" smtClean="0"/>
              <a:t>Soda bikarbona….</a:t>
            </a:r>
            <a:endParaRPr lang="en-US" sz="14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7141786" y="2002458"/>
            <a:ext cx="1643689" cy="387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noProof="1" smtClean="0"/>
              <a:t>SOC, BECCS, fotosyntéza,… </a:t>
            </a:r>
            <a:endParaRPr lang="en-US" sz="1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7089395" y="2535981"/>
            <a:ext cx="1764973" cy="1247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/>
              <a:t>Kapalné paliva</a:t>
            </a:r>
            <a:endParaRPr lang="en-US" sz="1400" dirty="0" smtClean="0"/>
          </a:p>
          <a:p>
            <a:r>
              <a:rPr lang="cs-CZ" sz="1400" dirty="0" smtClean="0"/>
              <a:t>Plynná paliva</a:t>
            </a:r>
            <a:endParaRPr lang="en-US" sz="1400" dirty="0" smtClean="0"/>
          </a:p>
          <a:p>
            <a:r>
              <a:rPr lang="en-US" sz="1400" dirty="0" smtClean="0"/>
              <a:t>Polymer</a:t>
            </a:r>
            <a:r>
              <a:rPr lang="cs-CZ" sz="1400" dirty="0" smtClean="0"/>
              <a:t>y</a:t>
            </a:r>
            <a:endParaRPr lang="en-US" sz="1400" dirty="0" smtClean="0"/>
          </a:p>
          <a:p>
            <a:r>
              <a:rPr lang="cs-CZ" sz="1400" dirty="0" smtClean="0"/>
              <a:t>Hnojiva</a:t>
            </a:r>
            <a:endParaRPr lang="en-US" sz="1400" dirty="0" smtClean="0"/>
          </a:p>
          <a:p>
            <a:r>
              <a:rPr lang="cs-CZ" sz="1400" dirty="0" smtClean="0"/>
              <a:t>Kyseliny</a:t>
            </a:r>
            <a:r>
              <a:rPr lang="en-US" sz="1400" dirty="0" smtClean="0"/>
              <a:t> …</a:t>
            </a:r>
            <a:endParaRPr lang="en-US" sz="1400" dirty="0"/>
          </a:p>
        </p:txBody>
      </p:sp>
      <p:sp>
        <p:nvSpPr>
          <p:cNvPr id="7" name="Obdélník 6"/>
          <p:cNvSpPr/>
          <p:nvPr/>
        </p:nvSpPr>
        <p:spPr>
          <a:xfrm>
            <a:off x="4355976" y="3617737"/>
            <a:ext cx="1008112" cy="332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Priorita 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843809" y="4645464"/>
            <a:ext cx="1224136" cy="2838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Priorita  3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995998" y="1221049"/>
            <a:ext cx="1340356" cy="3896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Priorita 1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22" y="62020"/>
            <a:ext cx="776486" cy="3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 animBg="1"/>
      <p:bldP spid="2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0" y="1033638"/>
            <a:ext cx="4690870" cy="29670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/>
              <a:t>CCU - Nebude </a:t>
            </a:r>
            <a:r>
              <a:rPr lang="cs-CZ" sz="2800" dirty="0"/>
              <a:t>jen překlenovací technologií v rámci zmírňování emisí CO2, ale sahá mnohem dál, protože </a:t>
            </a:r>
            <a:r>
              <a:rPr lang="cs-CZ" sz="2800" b="1" dirty="0"/>
              <a:t>umožňuje uzavřené cykly uhlíku</a:t>
            </a:r>
            <a:r>
              <a:rPr lang="cs-CZ" sz="2800" dirty="0"/>
              <a:t>. </a:t>
            </a:r>
            <a:r>
              <a:rPr lang="cs-CZ" sz="2800" dirty="0" smtClean="0"/>
              <a:t>Proto </a:t>
            </a:r>
            <a:r>
              <a:rPr lang="cs-CZ" sz="2800" dirty="0"/>
              <a:t>je pro ochranu klimatu tak </a:t>
            </a:r>
            <a:r>
              <a:rPr lang="cs-CZ" sz="2800" dirty="0" smtClean="0"/>
              <a:t>důležité </a:t>
            </a:r>
            <a:r>
              <a:rPr lang="cs-CZ" sz="2800" dirty="0"/>
              <a:t>využití CO2 jako vstupní suroviny</a:t>
            </a:r>
            <a:r>
              <a:rPr lang="cs-CZ" sz="2800" dirty="0" smtClean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747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</a:t>
            </a:r>
            <a:r>
              <a:rPr lang="cs-CZ" sz="2800" b="1" dirty="0" smtClean="0"/>
              <a:t>z průmyslové výroby a procesy CCS, CCU</a:t>
            </a:r>
            <a:endParaRPr lang="en-US" sz="28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83" y="0"/>
            <a:ext cx="1079187" cy="5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ARBON CAPTURE STORAGE AND UTILIZATION (CCSU) - Ingenious e-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84816" cy="36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4725144"/>
            <a:ext cx="8560883" cy="169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Nabízí šanci vyrábět produkty na bázi uhlíku s využitím obnovitelné energie, což umožňuje </a:t>
            </a:r>
            <a:r>
              <a:rPr lang="cs-CZ" sz="2800" b="1" dirty="0" smtClean="0"/>
              <a:t>de-fosilizaci průmyslových odvětví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Pracovní struktura spolku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0693"/>
            <a:ext cx="1352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24744"/>
            <a:ext cx="8477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180748"/>
            <a:ext cx="1162049" cy="1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980</Words>
  <Application>Microsoft Office PowerPoint</Application>
  <PresentationFormat>Předvádění na obrazovce (4:3)</PresentationFormat>
  <Paragraphs>195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Vědecká rada - transformací CO2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leos.gal</cp:lastModifiedBy>
  <cp:revision>191</cp:revision>
  <dcterms:created xsi:type="dcterms:W3CDTF">2021-05-30T08:04:47Z</dcterms:created>
  <dcterms:modified xsi:type="dcterms:W3CDTF">2021-12-09T12:32:39Z</dcterms:modified>
</cp:coreProperties>
</file>