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7" r:id="rId3"/>
    <p:sldId id="350" r:id="rId4"/>
    <p:sldId id="351" r:id="rId5"/>
    <p:sldId id="352" r:id="rId6"/>
    <p:sldId id="354" r:id="rId7"/>
    <p:sldId id="353" r:id="rId8"/>
    <p:sldId id="374" r:id="rId9"/>
    <p:sldId id="375" r:id="rId10"/>
    <p:sldId id="377" r:id="rId11"/>
    <p:sldId id="325" r:id="rId12"/>
  </p:sldIdLst>
  <p:sldSz cx="9144000" cy="6858000" type="screen4x3"/>
  <p:notesSz cx="6797675" cy="9926638"/>
  <p:custDataLst>
    <p:tags r:id="rId15"/>
  </p:custData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3300"/>
    <a:srgbClr val="98C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529" autoAdjust="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33B867C-275F-444D-86B2-D51DD31AF753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188634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8C433FC-6D79-4CC0-B4C7-56ACE14A7DB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877488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7D31B2-4642-4C6A-B617-A14E58F3E9CC}" type="slidenum">
              <a:rPr lang="cs-CZ" altLang="cs-CZ" b="0"/>
              <a:pPr eaLnBrk="1" hangingPunct="1"/>
              <a:t>1</a:t>
            </a:fld>
            <a:endParaRPr lang="cs-CZ" altLang="cs-CZ" b="0"/>
          </a:p>
        </p:txBody>
      </p:sp>
    </p:spTree>
    <p:extLst>
      <p:ext uri="{BB962C8B-B14F-4D97-AF65-F5344CB8AC3E}">
        <p14:creationId xmlns:p14="http://schemas.microsoft.com/office/powerpoint/2010/main" val="356337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433FC-6D79-4CC0-B4C7-56ACE14A7DB8}" type="slidenum">
              <a:rPr lang="cs-CZ" altLang="cs-CZ" smtClean="0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45833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55580EE-2349-4031-9A77-02BC05AC8F54}" type="slidenum">
              <a:rPr lang="cs-CZ" altLang="cs-CZ" b="0"/>
              <a:pPr eaLnBrk="1" hangingPunct="1"/>
              <a:t>11</a:t>
            </a:fld>
            <a:endParaRPr lang="cs-CZ" altLang="cs-CZ" b="0"/>
          </a:p>
        </p:txBody>
      </p:sp>
    </p:spTree>
    <p:extLst>
      <p:ext uri="{BB962C8B-B14F-4D97-AF65-F5344CB8AC3E}">
        <p14:creationId xmlns:p14="http://schemas.microsoft.com/office/powerpoint/2010/main" val="44529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1A021-9B71-4DB5-8FC1-75A2DD44B2A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649874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49E2B-00BC-4033-8FF3-372194104D9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3870352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B18E1-9150-4795-856E-CB06A0C7DE9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3195104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80BD24-B654-4951-8CEB-D1D7EBDFDEF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832987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54017-E8D5-4B12-B559-5486134B361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3452132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727B5F-CD8E-4BEC-B6BA-54E42988C5E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7605041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5B19C-29F7-40D6-B120-76C70FBD83F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6532901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77AF85-8A82-46CE-87A9-5791898147B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8027580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8BF96F-2E43-448B-8AD1-8E420CEDA0D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955499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0602BC-126B-476E-BF7D-1AB5E7C86E0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8284962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DE789E-B1EF-4A8D-BF4E-40C2144D673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3538489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42B882-9AA8-49F5-885C-DF5F11A059C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6372600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B1FC8-07A4-44C2-87C6-628F80C9934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8289337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file:///C:\WINDOWS\Temporary%20Internet%20Files\OLKB1B2\RCare.JPG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8CAF8"/>
            </a:gs>
            <a:gs pos="50000">
              <a:schemeClr val="bg1"/>
            </a:gs>
            <a:gs pos="100000">
              <a:srgbClr val="98CAF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C36E73E-86EB-47CB-8196-BEFC40093619}" type="slidenum">
              <a:rPr lang="cs-CZ" altLang="cs-CZ"/>
              <a:pPr/>
              <a:t>‹#›</a:t>
            </a:fld>
            <a:endParaRPr lang="cs-CZ" altLang="cs-CZ"/>
          </a:p>
        </p:txBody>
      </p:sp>
      <p:grpSp>
        <p:nvGrpSpPr>
          <p:cNvPr id="1033" name="Group 7"/>
          <p:cNvGrpSpPr>
            <a:grpSpLocks/>
          </p:cNvGrpSpPr>
          <p:nvPr userDrawn="1"/>
        </p:nvGrpSpPr>
        <p:grpSpPr bwMode="auto">
          <a:xfrm>
            <a:off x="7970838" y="282575"/>
            <a:ext cx="914400" cy="914400"/>
            <a:chOff x="1057" y="5383"/>
            <a:chExt cx="1440" cy="1614"/>
          </a:xfrm>
        </p:grpSpPr>
        <p:pic>
          <p:nvPicPr>
            <p:cNvPr id="1034" name="Picture 8" descr="C:\WINDOWS\Temporary Internet Files\OLKB1B2\RCare.JPG"/>
            <p:cNvPicPr preferRelativeResize="0">
              <a:picLocks noChangeArrowheads="1"/>
            </p:cNvPicPr>
            <p:nvPr/>
          </p:nvPicPr>
          <p:blipFill>
            <a:blip r:embed="rId16" r:link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7" y="5383"/>
              <a:ext cx="687" cy="1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 Box 9"/>
            <p:cNvSpPr txBox="1">
              <a:spLocks noChangeArrowheads="1"/>
            </p:cNvSpPr>
            <p:nvPr/>
          </p:nvSpPr>
          <p:spPr bwMode="auto">
            <a:xfrm>
              <a:off x="1057" y="6456"/>
              <a:ext cx="1440" cy="5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ctr" eaLnBrk="0" hangingPunct="0">
                <a:defRPr/>
              </a:pPr>
              <a:r>
                <a:rPr lang="cs-CZ" sz="800" b="0">
                  <a:solidFill>
                    <a:srgbClr val="339966"/>
                  </a:solidFill>
                  <a:latin typeface="Times New Roman" pitchFamily="18" charset="0"/>
                </a:rPr>
                <a:t>RESPONSIBLE</a:t>
              </a:r>
            </a:p>
            <a:p>
              <a:pPr algn="ctr" eaLnBrk="0" hangingPunct="0">
                <a:defRPr/>
              </a:pPr>
              <a:r>
                <a:rPr lang="cs-CZ" sz="800" b="0">
                  <a:solidFill>
                    <a:srgbClr val="339966"/>
                  </a:solidFill>
                  <a:latin typeface="Times New Roman" pitchFamily="18" charset="0"/>
                </a:rPr>
                <a:t>CARE</a:t>
              </a:r>
            </a:p>
          </p:txBody>
        </p:sp>
      </p:grpSp>
      <p:graphicFrame>
        <p:nvGraphicFramePr>
          <p:cNvPr id="1026" name="Object 10"/>
          <p:cNvGraphicFramePr>
            <a:graphicFrameLocks noChangeAspect="1"/>
          </p:cNvGraphicFramePr>
          <p:nvPr userDrawn="1"/>
        </p:nvGraphicFramePr>
        <p:xfrm>
          <a:off x="468313" y="498475"/>
          <a:ext cx="78422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r:id="rId18" imgW="9838095" imgH="7935433" progId="MSPhotoEd.3">
                  <p:embed/>
                </p:oleObj>
              </mc:Choice>
              <mc:Fallback>
                <p:oleObj r:id="rId18" imgW="9838095" imgH="7935433" progId="MSPhotoEd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498475"/>
                        <a:ext cx="784225" cy="63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ladino@seznam.cz" TargetMode="External"/><Relationship Id="rId2" Type="http://schemas.openxmlformats.org/officeDocument/2006/relationships/hyperlink" Target="https://www.suschem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mailto:jiri.reiss@schp.cz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13FAC50-9DC5-4E79-897A-60976054BCE7}" type="slidenum">
              <a:rPr lang="cs-CZ" altLang="cs-CZ" b="0"/>
              <a:pPr eaLnBrk="1" hangingPunct="1"/>
              <a:t>1</a:t>
            </a:fld>
            <a:endParaRPr lang="cs-CZ" altLang="cs-CZ" b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683568" y="1124744"/>
            <a:ext cx="7777162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2800" dirty="0">
                <a:latin typeface="+mn-lt"/>
              </a:rPr>
              <a:t>Česká technologická platforma pro udržitelnou chemii</a:t>
            </a:r>
          </a:p>
          <a:p>
            <a:pPr algn="ctr">
              <a:spcBef>
                <a:spcPct val="50000"/>
              </a:spcBef>
              <a:defRPr/>
            </a:pPr>
            <a:r>
              <a:rPr lang="cs-CZ" sz="2800" dirty="0">
                <a:latin typeface="+mn-lt"/>
              </a:rPr>
              <a:t>ČTP </a:t>
            </a:r>
            <a:r>
              <a:rPr lang="cs-CZ" sz="2800" dirty="0" err="1">
                <a:latin typeface="+mn-lt"/>
              </a:rPr>
              <a:t>SusChem</a:t>
            </a:r>
            <a:endParaRPr lang="cs-CZ" sz="2800" dirty="0">
              <a:latin typeface="+mn-lt"/>
            </a:endParaRPr>
          </a:p>
          <a:p>
            <a:pPr algn="ctr">
              <a:spcBef>
                <a:spcPct val="50000"/>
              </a:spcBef>
              <a:defRPr/>
            </a:pPr>
            <a:endParaRPr lang="cs-CZ" sz="1400" b="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b="0" dirty="0">
                <a:ea typeface="Tahoma" panose="020B0604030504040204" pitchFamily="34" charset="0"/>
                <a:cs typeface="Arial" panose="020B0604020202020204" pitchFamily="34" charset="0"/>
              </a:rPr>
              <a:t>Informace o ČTP SusChem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b="0" dirty="0">
                <a:ea typeface="Tahoma" panose="020B0604030504040204" pitchFamily="34" charset="0"/>
                <a:cs typeface="Arial" panose="020B0604020202020204" pitchFamily="34" charset="0"/>
              </a:rPr>
              <a:t>Aktivity a výstupy ČTP SusChem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cs-CZ" b="0" dirty="0">
                <a:ea typeface="Tahoma" panose="020B0604030504040204" pitchFamily="34" charset="0"/>
                <a:cs typeface="Arial" panose="020B0604020202020204" pitchFamily="34" charset="0"/>
              </a:rPr>
              <a:t>Aktuální témata a vazby</a:t>
            </a:r>
            <a:endParaRPr lang="cs-CZ" b="0" dirty="0">
              <a:effectLst>
                <a:outerShdw blurRad="38100" dist="38100" dir="2700000" algn="tl">
                  <a:srgbClr val="000000"/>
                </a:outerShdw>
              </a:effectLst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endParaRPr lang="cs-CZ" b="0" dirty="0">
              <a:effectLst>
                <a:outerShdw blurRad="38100" dist="38100" dir="2700000" algn="tl">
                  <a:srgbClr val="FFFFFF"/>
                </a:outerShdw>
              </a:effectLst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cs-CZ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Trendy vývoje a synergie v chemii a energetice </a:t>
            </a:r>
          </a:p>
          <a:p>
            <a:pPr algn="ctr">
              <a:spcBef>
                <a:spcPct val="50000"/>
              </a:spcBef>
              <a:defRPr/>
            </a:pPr>
            <a:r>
              <a:rPr lang="cs-CZ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Kralupy, 14. 2. 2018</a:t>
            </a:r>
            <a:endParaRPr lang="cs-CZ" sz="2000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2052" name="Rectangle 15"/>
          <p:cNvSpPr>
            <a:spLocks noChangeArrowheads="1"/>
          </p:cNvSpPr>
          <p:nvPr/>
        </p:nvSpPr>
        <p:spPr bwMode="auto">
          <a:xfrm>
            <a:off x="8585200" y="57356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3300"/>
              </a:buClr>
              <a:buSzPct val="120000"/>
            </a:pPr>
            <a:endParaRPr lang="cs-CZ" altLang="cs-CZ" sz="200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0"/>
            <a:ext cx="2587243" cy="101360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" y="5432780"/>
            <a:ext cx="4536505" cy="1425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214312" y="500063"/>
            <a:ext cx="8750176" cy="6072187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cs-CZ" sz="2400" b="1" dirty="0"/>
              <a:t>Technologický </a:t>
            </a:r>
            <a:r>
              <a:rPr lang="cs-CZ" sz="2400" b="1" dirty="0" err="1"/>
              <a:t>foresight</a:t>
            </a:r>
            <a:endParaRPr lang="cs-CZ" sz="2000" b="1" dirty="0"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100" b="1" dirty="0">
              <a:solidFill>
                <a:srgbClr val="0000CC"/>
              </a:solidFill>
              <a:latin typeface="Tahoma" pitchFamily="34" charset="0"/>
            </a:endParaRPr>
          </a:p>
          <a:p>
            <a:pPr marL="1974850" indent="-1793875">
              <a:buNone/>
              <a:tabLst>
                <a:tab pos="1974850" algn="l"/>
              </a:tabLst>
              <a:defRPr/>
            </a:pPr>
            <a:r>
              <a:rPr lang="cs-CZ" sz="1800" b="1" dirty="0">
                <a:solidFill>
                  <a:srgbClr val="0000CC"/>
                </a:solidFill>
                <a:latin typeface="Tahoma" pitchFamily="34" charset="0"/>
              </a:rPr>
              <a:t>Zpracováván ve spolupráci s TC AV ČR</a:t>
            </a:r>
          </a:p>
          <a:p>
            <a:pPr marL="1974850" indent="-1793875">
              <a:buNone/>
              <a:tabLst>
                <a:tab pos="1974850" algn="l"/>
              </a:tabLst>
              <a:defRPr/>
            </a:pPr>
            <a:endParaRPr lang="cs-CZ" sz="700" b="1" dirty="0">
              <a:solidFill>
                <a:srgbClr val="0000CC"/>
              </a:solidFill>
              <a:latin typeface="Tahoma" pitchFamily="34" charset="0"/>
            </a:endParaRPr>
          </a:p>
          <a:p>
            <a:pPr marL="984250" indent="-627063">
              <a:buNone/>
            </a:pPr>
            <a:r>
              <a:rPr lang="cs-CZ" sz="1600" b="1" dirty="0">
                <a:solidFill>
                  <a:srgbClr val="0000CC"/>
                </a:solidFill>
                <a:latin typeface="Tahoma" pitchFamily="34" charset="0"/>
              </a:rPr>
              <a:t>1.	Současné </a:t>
            </a:r>
            <a:r>
              <a:rPr lang="cs-CZ" sz="1600" b="1" dirty="0" err="1">
                <a:solidFill>
                  <a:srgbClr val="0000CC"/>
                </a:solidFill>
                <a:latin typeface="Tahoma" pitchFamily="34" charset="0"/>
              </a:rPr>
              <a:t>megatrendy</a:t>
            </a:r>
            <a:r>
              <a:rPr lang="cs-CZ" sz="1600" b="1" dirty="0">
                <a:solidFill>
                  <a:srgbClr val="0000CC"/>
                </a:solidFill>
                <a:latin typeface="Tahoma" pitchFamily="34" charset="0"/>
              </a:rPr>
              <a:t> ovlivňující naši budoucnost</a:t>
            </a:r>
            <a:r>
              <a:rPr lang="cs-CZ" sz="1600" dirty="0"/>
              <a:t>	</a:t>
            </a:r>
          </a:p>
          <a:p>
            <a:pPr marL="984250" indent="-627063">
              <a:buNone/>
            </a:pPr>
            <a:r>
              <a:rPr lang="cs-CZ" sz="1600" dirty="0"/>
              <a:t>1.1.	Urbanizace	</a:t>
            </a:r>
          </a:p>
          <a:p>
            <a:pPr marL="984250" indent="-627063">
              <a:buNone/>
            </a:pPr>
            <a:r>
              <a:rPr lang="cs-CZ" sz="1600" dirty="0"/>
              <a:t>1.2.	Klimatická změna a dostupnost zdrojů	</a:t>
            </a:r>
          </a:p>
          <a:p>
            <a:pPr marL="984250" indent="-627063">
              <a:buNone/>
            </a:pPr>
            <a:r>
              <a:rPr lang="cs-CZ" sz="1600" dirty="0"/>
              <a:t>1.3.	Změna center globální ekonomické síly	</a:t>
            </a:r>
          </a:p>
          <a:p>
            <a:pPr marL="984250" indent="-627063">
              <a:buNone/>
            </a:pPr>
            <a:r>
              <a:rPr lang="cs-CZ" sz="1600" dirty="0"/>
              <a:t>1.4.	Demografické a sociální změny	</a:t>
            </a:r>
          </a:p>
          <a:p>
            <a:pPr marL="984250" indent="-627063">
              <a:buNone/>
            </a:pPr>
            <a:r>
              <a:rPr lang="cs-CZ" sz="1600" dirty="0"/>
              <a:t>1.5.	Akcelerace technologických změn	</a:t>
            </a:r>
          </a:p>
          <a:p>
            <a:pPr marL="984250" indent="-627063">
              <a:buNone/>
            </a:pPr>
            <a:r>
              <a:rPr lang="cs-CZ" sz="1600" b="1" dirty="0">
                <a:solidFill>
                  <a:srgbClr val="0000CC"/>
                </a:solidFill>
                <a:latin typeface="Tahoma" pitchFamily="34" charset="0"/>
              </a:rPr>
              <a:t>2.	Budoucí vývoj chemického průmyslu	</a:t>
            </a:r>
          </a:p>
          <a:p>
            <a:pPr marL="984250" indent="-627063">
              <a:buNone/>
            </a:pPr>
            <a:r>
              <a:rPr lang="cs-CZ" sz="1600" b="1" dirty="0">
                <a:solidFill>
                  <a:srgbClr val="0000CC"/>
                </a:solidFill>
                <a:latin typeface="Tahoma" pitchFamily="34" charset="0"/>
              </a:rPr>
              <a:t>3.	Budoucí vývojové trendy pro aplikaci produktů chemického průmyslu	</a:t>
            </a:r>
          </a:p>
          <a:p>
            <a:pPr marL="984250" indent="-627063">
              <a:buNone/>
            </a:pPr>
            <a:r>
              <a:rPr lang="cs-CZ" sz="1600" dirty="0"/>
              <a:t>3.1.	Zvýšení energetické účinnosti	</a:t>
            </a:r>
          </a:p>
          <a:p>
            <a:pPr marL="984250" indent="-627063">
              <a:buNone/>
            </a:pPr>
            <a:r>
              <a:rPr lang="cs-CZ" sz="1600" dirty="0"/>
              <a:t>3.2.	Doprava	</a:t>
            </a:r>
          </a:p>
          <a:p>
            <a:pPr marL="984250" indent="-627063">
              <a:buNone/>
            </a:pPr>
            <a:r>
              <a:rPr lang="cs-CZ" sz="1600" dirty="0"/>
              <a:t>3.3.	Stavebnictví	</a:t>
            </a:r>
          </a:p>
          <a:p>
            <a:pPr marL="984250" indent="-627063">
              <a:buNone/>
            </a:pPr>
            <a:r>
              <a:rPr lang="cs-CZ" sz="1600" dirty="0"/>
              <a:t>3.4.	Vodní hospodářství	</a:t>
            </a:r>
          </a:p>
          <a:p>
            <a:pPr marL="984250" indent="-627063">
              <a:buNone/>
            </a:pPr>
            <a:r>
              <a:rPr lang="cs-CZ" sz="1600" dirty="0"/>
              <a:t>3.5.	Cirkulární ekonomika	</a:t>
            </a:r>
          </a:p>
          <a:p>
            <a:pPr marL="984250" indent="-627063">
              <a:buNone/>
            </a:pPr>
            <a:r>
              <a:rPr lang="cs-CZ" sz="1600" dirty="0"/>
              <a:t>3.6.	Zemědělství a potravinářství	</a:t>
            </a:r>
          </a:p>
          <a:p>
            <a:pPr marL="984250" indent="-627063">
              <a:buNone/>
            </a:pPr>
            <a:r>
              <a:rPr lang="cs-CZ" sz="1600" b="1" dirty="0">
                <a:solidFill>
                  <a:srgbClr val="0000CC"/>
                </a:solidFill>
                <a:latin typeface="Tahoma" pitchFamily="34" charset="0"/>
              </a:rPr>
              <a:t>4.	Budoucí technologie pro rozvoj udržitelné chemie	</a:t>
            </a:r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10</a:t>
            </a:fld>
            <a:endParaRPr lang="cs-CZ" altLang="cs-CZ" b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1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2F6205A-72EF-489C-B780-6F98CD61C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43472"/>
          </a:xfrm>
        </p:spPr>
        <p:txBody>
          <a:bodyPr/>
          <a:lstStyle/>
          <a:p>
            <a:r>
              <a:rPr lang="cs-CZ" sz="2800" b="1" dirty="0"/>
              <a:t>Průniková témata pro zúčastněné TP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1EAEFB60-58D8-41CD-9412-BC644B017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04456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  <a:defRPr/>
            </a:pP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Propojení - </a:t>
            </a:r>
            <a:r>
              <a:rPr lang="cs-CZ" sz="1600" u="sng" dirty="0">
                <a:solidFill>
                  <a:srgbClr val="0000CC"/>
                </a:solidFill>
                <a:latin typeface="Tahoma" pitchFamily="34" charset="0"/>
              </a:rPr>
              <a:t>Chemie-Plasty-Biosložky-Energetika-Vodík: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Suroviny, zdroje (fosilní, bio) dostupnost, energetická náročnost, životní cyklus, </a:t>
            </a:r>
            <a:r>
              <a:rPr lang="cs-CZ" sz="1600" dirty="0" err="1">
                <a:solidFill>
                  <a:srgbClr val="0000CC"/>
                </a:solidFill>
                <a:latin typeface="Tahoma" pitchFamily="34" charset="0"/>
              </a:rPr>
              <a:t>waste</a:t>
            </a: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 to </a:t>
            </a:r>
            <a:r>
              <a:rPr lang="cs-CZ" sz="1600" dirty="0" err="1">
                <a:solidFill>
                  <a:srgbClr val="0000CC"/>
                </a:solidFill>
                <a:latin typeface="Tahoma" pitchFamily="34" charset="0"/>
              </a:rPr>
              <a:t>energy</a:t>
            </a: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/</a:t>
            </a:r>
            <a:r>
              <a:rPr lang="cs-CZ" sz="1600" dirty="0" err="1">
                <a:solidFill>
                  <a:srgbClr val="0000CC"/>
                </a:solidFill>
                <a:latin typeface="Tahoma" pitchFamily="34" charset="0"/>
              </a:rPr>
              <a:t>waste</a:t>
            </a: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 to </a:t>
            </a:r>
            <a:r>
              <a:rPr lang="cs-CZ" sz="1600" dirty="0" err="1">
                <a:solidFill>
                  <a:srgbClr val="0000CC"/>
                </a:solidFill>
                <a:latin typeface="Tahoma" pitchFamily="34" charset="0"/>
              </a:rPr>
              <a:t>sources</a:t>
            </a: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, vodík a uhlík (voda, potraviny, energie)</a:t>
            </a:r>
          </a:p>
          <a:p>
            <a:pPr marL="0" indent="0">
              <a:spcBef>
                <a:spcPct val="50000"/>
              </a:spcBef>
              <a:buNone/>
              <a:defRPr/>
            </a:pP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Příspěvek </a:t>
            </a:r>
            <a:r>
              <a:rPr lang="cs-CZ" sz="1600" dirty="0" err="1">
                <a:solidFill>
                  <a:srgbClr val="0000CC"/>
                </a:solidFill>
                <a:latin typeface="Tahoma" pitchFamily="34" charset="0"/>
              </a:rPr>
              <a:t>SusChem</a:t>
            </a:r>
            <a:r>
              <a:rPr lang="cs-CZ" sz="1600" dirty="0">
                <a:solidFill>
                  <a:srgbClr val="0000CC"/>
                </a:solidFill>
                <a:latin typeface="Tahoma" pitchFamily="34" charset="0"/>
              </a:rPr>
              <a:t>:</a:t>
            </a:r>
            <a:endParaRPr lang="cs-CZ" sz="1600" dirty="0"/>
          </a:p>
          <a:p>
            <a:r>
              <a:rPr lang="cs-CZ" sz="1600" dirty="0"/>
              <a:t>chemické materiály pro konverzi a skladování energií</a:t>
            </a:r>
          </a:p>
          <a:p>
            <a:r>
              <a:rPr lang="cs-CZ" sz="1600" dirty="0"/>
              <a:t>katalyzátory pro udržitelné energie</a:t>
            </a:r>
          </a:p>
          <a:p>
            <a:r>
              <a:rPr lang="cs-CZ" sz="1600" dirty="0"/>
              <a:t>inteligentní domy a budovy</a:t>
            </a:r>
          </a:p>
          <a:p>
            <a:r>
              <a:rPr lang="cs-CZ" sz="1600" dirty="0"/>
              <a:t>elektromobilita</a:t>
            </a:r>
          </a:p>
          <a:p>
            <a:r>
              <a:rPr lang="cs-CZ" sz="1600" dirty="0"/>
              <a:t>energie z obnovitelných zdrojů</a:t>
            </a:r>
          </a:p>
          <a:p>
            <a:r>
              <a:rPr lang="cs-CZ" sz="1600" dirty="0"/>
              <a:t>energetické využití odpadů/plastů - varianty</a:t>
            </a:r>
          </a:p>
          <a:p>
            <a:r>
              <a:rPr lang="cs-CZ" sz="1600" dirty="0"/>
              <a:t>vodíková energetika</a:t>
            </a:r>
          </a:p>
          <a:p>
            <a:r>
              <a:rPr lang="cs-CZ" sz="1600" dirty="0"/>
              <a:t>Uhlík, jeho zdroje, koloběh a potřeba</a:t>
            </a:r>
          </a:p>
          <a:p>
            <a:endParaRPr lang="cs-CZ" dirty="0"/>
          </a:p>
        </p:txBody>
      </p:sp>
      <p:sp>
        <p:nvSpPr>
          <p:cNvPr id="9218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5DD6AE6-E15D-43ED-B7DA-B82725AA7AB0}" type="slidenum">
              <a:rPr lang="cs-CZ" altLang="cs-CZ" b="0"/>
              <a:pPr eaLnBrk="1" hangingPunct="1"/>
              <a:t>11</a:t>
            </a:fld>
            <a:endParaRPr lang="cs-CZ" altLang="cs-CZ" b="0"/>
          </a:p>
        </p:txBody>
      </p:sp>
      <p:sp>
        <p:nvSpPr>
          <p:cNvPr id="9220" name="Rectangle 15"/>
          <p:cNvSpPr>
            <a:spLocks noChangeArrowheads="1"/>
          </p:cNvSpPr>
          <p:nvPr/>
        </p:nvSpPr>
        <p:spPr bwMode="auto">
          <a:xfrm>
            <a:off x="8585200" y="57356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3300"/>
              </a:buClr>
              <a:buSzPct val="120000"/>
            </a:pPr>
            <a:endParaRPr lang="cs-CZ" altLang="cs-CZ" sz="200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0"/>
            <a:ext cx="2336195" cy="915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+mn-lt"/>
              </a:rPr>
              <a:t>Základní informace</a:t>
            </a:r>
            <a:endParaRPr lang="cs-CZ" sz="28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/>
              <a:t>Česká technologická platforma pro udržitelnou chemii (ve zkratce ČTP SusChem) byla </a:t>
            </a:r>
            <a:r>
              <a:rPr lang="cs-CZ" sz="1800" b="1" dirty="0"/>
              <a:t>založena v roce 2005 </a:t>
            </a:r>
            <a:r>
              <a:rPr lang="cs-CZ" sz="1800" dirty="0"/>
              <a:t>a formálně registrována v roce 2008 jako </a:t>
            </a:r>
            <a:r>
              <a:rPr lang="cs-CZ" sz="1800" b="1" dirty="0"/>
              <a:t>zájmové sdružení právnických osob</a:t>
            </a:r>
            <a:r>
              <a:rPr lang="cs-CZ" sz="1800" dirty="0"/>
              <a:t> s cílem podporovat rozvoj plastikářského a souvisejícího zpracovatelského průmyslu v České republice a s tím spojených vědeckých, výzkumných, technologických a inovačních aktivit, včetně aktivit směřujících k ochraně životního prostředí a zlepšování pozitivního vnímání chemického průmyslu.</a:t>
            </a:r>
          </a:p>
          <a:p>
            <a:r>
              <a:rPr lang="cs-CZ" sz="1800" dirty="0"/>
              <a:t>ČTP SusChem působí jako </a:t>
            </a:r>
            <a:r>
              <a:rPr lang="cs-CZ" sz="1800" b="1" dirty="0"/>
              <a:t>platforma pro výměnu názorů a zkušeností </a:t>
            </a:r>
            <a:r>
              <a:rPr lang="cs-CZ" sz="1800" dirty="0"/>
              <a:t>se zaměřením na udržitelný rozvoj chemie a chemického průmyslu. </a:t>
            </a:r>
          </a:p>
          <a:p>
            <a:r>
              <a:rPr lang="cs-CZ" sz="1800" dirty="0"/>
              <a:t>Za tímto účelem podporuje </a:t>
            </a:r>
            <a:r>
              <a:rPr lang="cs-CZ" sz="1800" b="1" dirty="0"/>
              <a:t>výzkum, vývoj a inovace</a:t>
            </a:r>
            <a:r>
              <a:rPr lang="cs-CZ" sz="1800" dirty="0"/>
              <a:t> a podporuje šíření jejich výsledků prostřednictvím výuky, publikování nebo převodu technologií.</a:t>
            </a:r>
          </a:p>
          <a:p>
            <a:r>
              <a:rPr lang="cs-CZ" sz="1800" dirty="0"/>
              <a:t>Posláním ČTP SusChem je rovněž podpora a prosazování zájmů sektoru chemického průmyslu v oblasti národní i Evropské legislativy.</a:t>
            </a:r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2</a:t>
            </a:fld>
            <a:endParaRPr lang="cs-CZ" alt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1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Základní cíle</a:t>
            </a:r>
            <a:r>
              <a:rPr lang="fr-FR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ČTP SusChem</a:t>
            </a:r>
            <a:endParaRPr lang="cs-CZ" sz="2800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968552"/>
          </a:xfrm>
        </p:spPr>
        <p:txBody>
          <a:bodyPr/>
          <a:lstStyle/>
          <a:p>
            <a:pPr lvl="0"/>
            <a:endParaRPr lang="cs-CZ" sz="1800" dirty="0"/>
          </a:p>
          <a:p>
            <a:pPr lvl="0"/>
            <a:r>
              <a:rPr lang="cs-CZ" sz="1800" dirty="0"/>
              <a:t>Rozvoj mezinárodní spolupráce včetně zapojení do činností spolupracujících evropských struktur, zejména </a:t>
            </a:r>
            <a:r>
              <a:rPr lang="cs-CZ" sz="1800" b="1" dirty="0"/>
              <a:t>ETP SusChem</a:t>
            </a:r>
            <a:r>
              <a:rPr lang="cs-CZ" sz="1800" dirty="0"/>
              <a:t>.</a:t>
            </a:r>
          </a:p>
          <a:p>
            <a:pPr lvl="0"/>
            <a:r>
              <a:rPr lang="cs-CZ" sz="1800" dirty="0"/>
              <a:t>Vypracování a aktualizace </a:t>
            </a:r>
            <a:r>
              <a:rPr lang="cs-CZ" sz="1800" b="1" dirty="0"/>
              <a:t>Strategické výzkumné agendy</a:t>
            </a:r>
            <a:r>
              <a:rPr lang="cs-CZ" sz="1800" dirty="0"/>
              <a:t>, </a:t>
            </a:r>
            <a:r>
              <a:rPr lang="cs-CZ" sz="1800" b="1" dirty="0"/>
              <a:t>Implementačního akčního plánu</a:t>
            </a:r>
            <a:r>
              <a:rPr lang="cs-CZ" sz="1800" dirty="0"/>
              <a:t> a </a:t>
            </a:r>
            <a:r>
              <a:rPr lang="cs-CZ" sz="1800" b="1" dirty="0"/>
              <a:t>Technologického </a:t>
            </a:r>
            <a:r>
              <a:rPr lang="cs-CZ" sz="1800" b="1" dirty="0" err="1"/>
              <a:t>foresightu</a:t>
            </a:r>
            <a:r>
              <a:rPr lang="cs-CZ" sz="1800" b="1" dirty="0"/>
              <a:t> </a:t>
            </a:r>
            <a:r>
              <a:rPr lang="cs-CZ" sz="1800" dirty="0"/>
              <a:t>v sektoru chemie.</a:t>
            </a:r>
          </a:p>
          <a:p>
            <a:pPr lvl="0"/>
            <a:r>
              <a:rPr lang="cs-CZ" sz="1800" dirty="0"/>
              <a:t>Zpracování vize udržitelného rozvoje chemie a chemického průmyslu.</a:t>
            </a:r>
          </a:p>
          <a:p>
            <a:pPr lvl="0"/>
            <a:r>
              <a:rPr lang="cs-CZ" sz="1800" dirty="0"/>
              <a:t>Podpora </a:t>
            </a:r>
            <a:r>
              <a:rPr lang="cs-CZ" sz="1800" dirty="0" err="1"/>
              <a:t>VaVaI</a:t>
            </a:r>
            <a:r>
              <a:rPr lang="cs-CZ" sz="1800" dirty="0"/>
              <a:t> a vědecko-technického rozvoje včetně veřejného šíření výsledků </a:t>
            </a:r>
            <a:r>
              <a:rPr lang="cs-CZ" sz="1800" dirty="0" err="1"/>
              <a:t>VaVaI</a:t>
            </a:r>
            <a:r>
              <a:rPr lang="cs-CZ" sz="1800" dirty="0"/>
              <a:t> formou školení, publikací nebo transferu znalostí.</a:t>
            </a:r>
          </a:p>
          <a:p>
            <a:pPr lvl="0"/>
            <a:r>
              <a:rPr lang="cs-CZ" sz="1800" b="1" dirty="0"/>
              <a:t>Vytváření mostu mezi vědou, výzkumem a průmyslem v oblasti chemie prostřednictvím iniciace a provádění vědecko-technických výzkumů a komerčního využití vědeckých řešení.</a:t>
            </a:r>
          </a:p>
          <a:p>
            <a:pPr lvl="0"/>
            <a:r>
              <a:rPr lang="cs-CZ" sz="1800" dirty="0"/>
              <a:t>Propagace inovačních aktivit a vědecko-technického rozvoje v sektoru chemie.</a:t>
            </a:r>
          </a:p>
          <a:p>
            <a:pPr lvl="0"/>
            <a:r>
              <a:rPr lang="cs-CZ" sz="1800" dirty="0"/>
              <a:t>Iniciování a podpora projektů rozvoje chemického průmyslu a žádostí o jejich financování vč. poradenského servisu pro jejich realizátory.</a:t>
            </a:r>
          </a:p>
          <a:p>
            <a:pPr lvl="0"/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3</a:t>
            </a:fld>
            <a:endParaRPr lang="cs-CZ" alt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4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Projekty ČTP SusChem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147248" cy="4608512"/>
          </a:xfrm>
        </p:spPr>
        <p:txBody>
          <a:bodyPr/>
          <a:lstStyle/>
          <a:p>
            <a:r>
              <a:rPr lang="cs-CZ" sz="1600" dirty="0"/>
              <a:t>V období 1. 5. 2009 – 29. 2. 2012 ČTP SusChem úspěšně realizovala projekt 5.1 SPTP01/005 „</a:t>
            </a:r>
            <a:r>
              <a:rPr lang="cs-CZ" sz="1600" b="1" dirty="0"/>
              <a:t>SusChem</a:t>
            </a:r>
            <a:r>
              <a:rPr lang="cs-CZ" sz="1600" dirty="0"/>
              <a:t>", podporovaný v rámci OPPI, programu Spolupráce – Technologické platformy. Hlavními výstupy projektu bylo zpracování Strategické výzkumné agendy (SVA) a Implementačního akčního plánu (IAP).</a:t>
            </a:r>
          </a:p>
          <a:p>
            <a:endParaRPr lang="cs-CZ" sz="1600" dirty="0"/>
          </a:p>
          <a:p>
            <a:r>
              <a:rPr lang="cs-CZ" sz="1600" dirty="0"/>
              <a:t>V období 1. 7. 2012 – 31. 12. 2014 ČTP SusChem úspěšně realizovala projekt 5.1 SPTP02/035 „</a:t>
            </a:r>
            <a:r>
              <a:rPr lang="cs-CZ" sz="1600" b="1" dirty="0"/>
              <a:t>SusChem II</a:t>
            </a:r>
            <a:r>
              <a:rPr lang="cs-CZ" sz="1600" dirty="0"/>
              <a:t>", podporovaný v rámci OPPI, programu Spolupráce – Technologické platformy. Hlavními výstupy projektu byla aktualizace SVA a IAP a iniciování a spolupráce při přípravě řady akcí, publikací a projektů spolupráce ve výzkumu, vývoji a inovacích.</a:t>
            </a:r>
          </a:p>
          <a:p>
            <a:endParaRPr lang="cs-CZ" sz="1600" dirty="0"/>
          </a:p>
          <a:p>
            <a:r>
              <a:rPr lang="cs-CZ" sz="1600" dirty="0"/>
              <a:t>V období </a:t>
            </a:r>
            <a:r>
              <a:rPr lang="cs-CZ" sz="1600" b="1" u="sng" dirty="0"/>
              <a:t>4. 5. 2016 – 30. 4. 2019</a:t>
            </a:r>
            <a:r>
              <a:rPr lang="cs-CZ" sz="1600" dirty="0"/>
              <a:t> ČTP SusChem realizuje projekt CZ.01.1.02/0.0/0.0/15_037/0007182 „</a:t>
            </a:r>
            <a:r>
              <a:rPr lang="cs-CZ" sz="1600" b="1" u="sng" dirty="0"/>
              <a:t>SusChem III</a:t>
            </a:r>
            <a:r>
              <a:rPr lang="cs-CZ" sz="1600" dirty="0"/>
              <a:t>“, podporovaný v rámci OPPIK, programu Spolupráce – Technologické platformy. Hlavními cíli projektu jsou aktualizace SVA a IAP, zpracování technologického </a:t>
            </a:r>
            <a:r>
              <a:rPr lang="cs-CZ" sz="1600" dirty="0" err="1"/>
              <a:t>foresightu</a:t>
            </a:r>
            <a:r>
              <a:rPr lang="cs-CZ" sz="1600" dirty="0"/>
              <a:t> a iniciování a spolupráce při přípravě nejméně 3 společných projektů v oblasti rozvoje a internacionalizace.</a:t>
            </a:r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4</a:t>
            </a:fld>
            <a:endParaRPr lang="cs-CZ" alt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58832"/>
            <a:ext cx="8229600" cy="558805"/>
          </a:xfrm>
        </p:spPr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Organizační struktura ČTP SusChem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916832"/>
            <a:ext cx="7848872" cy="4392488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/>
              <a:t>Statutárním orgánem ČTP SusChem je </a:t>
            </a:r>
            <a:r>
              <a:rPr lang="cs-CZ" sz="1800" b="1" dirty="0"/>
              <a:t>Řídicí výbor:</a:t>
            </a:r>
            <a:endParaRPr lang="cs-CZ" sz="1800" dirty="0"/>
          </a:p>
          <a:p>
            <a:pPr marL="357188" indent="0">
              <a:buNone/>
            </a:pPr>
            <a:r>
              <a:rPr lang="cs-CZ" sz="1800" dirty="0"/>
              <a:t>Ing. Ladislav </a:t>
            </a:r>
            <a:r>
              <a:rPr lang="cs-CZ" sz="1800" b="1" dirty="0"/>
              <a:t>Novák</a:t>
            </a:r>
            <a:r>
              <a:rPr lang="cs-CZ" sz="1800" dirty="0"/>
              <a:t> (BASF spol. s r.o.) – předseda</a:t>
            </a:r>
          </a:p>
          <a:p>
            <a:pPr marL="357188" indent="0">
              <a:buNone/>
            </a:pPr>
            <a:r>
              <a:rPr lang="cs-CZ" sz="1800" dirty="0"/>
              <a:t>Ing. Antonín </a:t>
            </a:r>
            <a:r>
              <a:rPr lang="cs-CZ" sz="1800" b="1" dirty="0"/>
              <a:t>Mlčoch</a:t>
            </a:r>
            <a:r>
              <a:rPr lang="cs-CZ" sz="1800" dirty="0"/>
              <a:t>, CSc. (UP Olomouc)</a:t>
            </a:r>
          </a:p>
          <a:p>
            <a:pPr marL="357188" indent="0">
              <a:buNone/>
            </a:pPr>
            <a:r>
              <a:rPr lang="cs-CZ" sz="1800" dirty="0"/>
              <a:t>Ing. Jan </a:t>
            </a:r>
            <a:r>
              <a:rPr lang="cs-CZ" sz="1800" b="1" dirty="0"/>
              <a:t>Nájemník</a:t>
            </a:r>
            <a:r>
              <a:rPr lang="cs-CZ" sz="1800" dirty="0"/>
              <a:t> (</a:t>
            </a:r>
            <a:r>
              <a:rPr lang="cs-CZ" sz="1800" dirty="0" err="1"/>
              <a:t>Synthomer</a:t>
            </a:r>
            <a:r>
              <a:rPr lang="cs-CZ" sz="1800" dirty="0"/>
              <a:t> a.s.)</a:t>
            </a:r>
          </a:p>
          <a:p>
            <a:pPr marL="357188" indent="0">
              <a:buNone/>
            </a:pPr>
            <a:r>
              <a:rPr lang="cs-CZ" sz="1800" dirty="0"/>
              <a:t>Ing. Milan </a:t>
            </a:r>
            <a:r>
              <a:rPr lang="cs-CZ" sz="1800" b="1" dirty="0"/>
              <a:t>Petrák</a:t>
            </a:r>
            <a:r>
              <a:rPr lang="cs-CZ" sz="1800" dirty="0"/>
              <a:t> (VŠCHT – Technopark Kralupy)</a:t>
            </a:r>
          </a:p>
          <a:p>
            <a:pPr marL="357188" indent="0">
              <a:buNone/>
            </a:pPr>
            <a:r>
              <a:rPr lang="cs-CZ" sz="1800" dirty="0"/>
              <a:t>Ing. Bořivoj </a:t>
            </a:r>
            <a:r>
              <a:rPr lang="cs-CZ" sz="1800" b="1" dirty="0"/>
              <a:t>Prokeš</a:t>
            </a:r>
            <a:r>
              <a:rPr lang="cs-CZ" sz="1800" dirty="0"/>
              <a:t>, CSc. (RADKA Pardubice s. s r.o.)</a:t>
            </a:r>
          </a:p>
          <a:p>
            <a:pPr marL="357188" indent="0">
              <a:buNone/>
            </a:pPr>
            <a:r>
              <a:rPr lang="cs-CZ" sz="1800" dirty="0"/>
              <a:t>Ing. Jiří </a:t>
            </a:r>
            <a:r>
              <a:rPr lang="cs-CZ" sz="1800" b="1" dirty="0"/>
              <a:t>Reiss</a:t>
            </a:r>
            <a:r>
              <a:rPr lang="cs-CZ" sz="1800" dirty="0"/>
              <a:t>, CSc., MBA (SCHP ČR)</a:t>
            </a:r>
          </a:p>
          <a:p>
            <a:pPr marL="357188" indent="0">
              <a:buNone/>
            </a:pPr>
            <a:r>
              <a:rPr lang="cs-CZ" sz="1800" dirty="0"/>
              <a:t>Ing. Vladimír </a:t>
            </a:r>
            <a:r>
              <a:rPr lang="cs-CZ" sz="1800" b="1" dirty="0"/>
              <a:t>Špaček</a:t>
            </a:r>
            <a:r>
              <a:rPr lang="cs-CZ" sz="1800" dirty="0"/>
              <a:t>, CSc. (SYNPO, a.s.)</a:t>
            </a:r>
          </a:p>
          <a:p>
            <a:pPr marL="357188" indent="0">
              <a:buNone/>
            </a:pPr>
            <a:r>
              <a:rPr lang="cs-CZ" sz="1800" dirty="0"/>
              <a:t> </a:t>
            </a:r>
          </a:p>
          <a:p>
            <a:pPr marL="0" indent="0">
              <a:buNone/>
            </a:pPr>
            <a:r>
              <a:rPr lang="cs-CZ" sz="1800" dirty="0"/>
              <a:t>Kontrolním a revizním orgánem ČTP SusChem je </a:t>
            </a:r>
            <a:r>
              <a:rPr lang="cs-CZ" sz="1800" b="1" dirty="0"/>
              <a:t>Kontrolní výbor:</a:t>
            </a:r>
            <a:endParaRPr lang="cs-CZ" sz="1800" dirty="0"/>
          </a:p>
          <a:p>
            <a:pPr marL="357188" indent="0">
              <a:buNone/>
            </a:pPr>
            <a:r>
              <a:rPr lang="cs-CZ" sz="1800" dirty="0"/>
              <a:t>Prof. Ing. Jiří </a:t>
            </a:r>
            <a:r>
              <a:rPr lang="cs-CZ" sz="1800" b="1" dirty="0"/>
              <a:t>Hanika</a:t>
            </a:r>
            <a:r>
              <a:rPr lang="cs-CZ" sz="1800" dirty="0"/>
              <a:t>, DrSc. (ÚCHP AV ČR Praha)</a:t>
            </a:r>
          </a:p>
          <a:p>
            <a:pPr marL="357188" indent="0">
              <a:buNone/>
            </a:pPr>
            <a:r>
              <a:rPr lang="cs-CZ" sz="1800" dirty="0"/>
              <a:t>Ing. Ladislav </a:t>
            </a:r>
            <a:r>
              <a:rPr lang="cs-CZ" sz="1800" b="1" dirty="0"/>
              <a:t>Balatka</a:t>
            </a:r>
            <a:r>
              <a:rPr lang="cs-CZ" sz="1800" dirty="0"/>
              <a:t> (MPO)</a:t>
            </a:r>
          </a:p>
          <a:p>
            <a:pPr marL="357188" indent="0">
              <a:buNone/>
            </a:pPr>
            <a:r>
              <a:rPr lang="cs-CZ" sz="1800" dirty="0"/>
              <a:t>Ing. Ivan </a:t>
            </a:r>
            <a:r>
              <a:rPr lang="cs-CZ" sz="1800" b="1" dirty="0"/>
              <a:t>Souček</a:t>
            </a:r>
            <a:r>
              <a:rPr lang="cs-CZ" sz="1800" dirty="0"/>
              <a:t>, Ph.D. (SCHP ČR)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5</a:t>
            </a:fld>
            <a:endParaRPr lang="cs-CZ" alt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6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Členové ČTP SusChem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246160"/>
            <a:ext cx="7776864" cy="715218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/>
              <a:t>ČTP SusChem spolupracuje s řadou subjektů,  relevantních k oblasti plastů, z nichž některé splňují podmínky formálního členství: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6</a:t>
            </a:fld>
            <a:endParaRPr lang="cs-CZ" altLang="cs-CZ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395536" y="1961378"/>
            <a:ext cx="3600400" cy="4347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/>
            </a:pPr>
            <a:r>
              <a:rPr lang="cs-CZ" sz="1800" b="0" dirty="0"/>
              <a:t>SCHP ČR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UNIPETROL VVC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UK - </a:t>
            </a:r>
            <a:r>
              <a:rPr lang="cs-CZ" sz="1800" b="0" dirty="0" err="1"/>
              <a:t>PřF</a:t>
            </a:r>
            <a:endParaRPr lang="cs-CZ" sz="1800" b="0" dirty="0"/>
          </a:p>
          <a:p>
            <a:pPr>
              <a:buFont typeface="+mj-lt"/>
              <a:buAutoNum type="arabicPeriod"/>
            </a:pPr>
            <a:r>
              <a:rPr lang="cs-CZ" sz="1800" b="0" dirty="0" err="1"/>
              <a:t>Synthomer</a:t>
            </a:r>
            <a:r>
              <a:rPr lang="cs-CZ" sz="1800" b="0" dirty="0"/>
              <a:t> a.s.</a:t>
            </a:r>
          </a:p>
          <a:p>
            <a:pPr>
              <a:buFont typeface="+mj-lt"/>
              <a:buAutoNum type="arabicPeriod"/>
            </a:pPr>
            <a:r>
              <a:rPr lang="cs-CZ" sz="1800" b="0" dirty="0" err="1"/>
              <a:t>Precheza</a:t>
            </a:r>
            <a:r>
              <a:rPr lang="cs-CZ" sz="1800" b="0" dirty="0"/>
              <a:t> a.s.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VŠCHT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ÚCHP AV ČR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VÚOS, a.s.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SYNPO, a.s.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DEZA, a.s.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MU – RECETOX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SYNTHOS Kralupy, a.s.</a:t>
            </a:r>
          </a:p>
          <a:p>
            <a:pPr>
              <a:buFont typeface="+mj-lt"/>
              <a:buAutoNum type="arabicPeriod"/>
            </a:pPr>
            <a:r>
              <a:rPr lang="cs-CZ" sz="1800" b="0" dirty="0"/>
              <a:t>Univerzita Pardubice</a:t>
            </a:r>
          </a:p>
          <a:p>
            <a:pPr>
              <a:buFont typeface="+mj-lt"/>
              <a:buAutoNum type="arabicPeriod"/>
            </a:pPr>
            <a:endParaRPr lang="cs-CZ" sz="1800" b="0" dirty="0"/>
          </a:p>
          <a:p>
            <a:endParaRPr lang="cs-CZ" sz="1800" dirty="0"/>
          </a:p>
          <a:p>
            <a:pPr marL="0" indent="0">
              <a:buFontTx/>
              <a:buNone/>
            </a:pPr>
            <a:endParaRPr lang="cs-CZ" sz="1800" b="0" kern="0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 bwMode="auto">
          <a:xfrm>
            <a:off x="4211960" y="1961378"/>
            <a:ext cx="4680520" cy="441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 startAt="14"/>
            </a:pPr>
            <a:r>
              <a:rPr lang="cs-CZ" sz="1800" b="0" dirty="0"/>
              <a:t>UP - RCPTM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RADKA Pardubice s. s r.o. 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 err="1"/>
              <a:t>Spolchemie</a:t>
            </a:r>
            <a:r>
              <a:rPr lang="cs-CZ" sz="1800" b="0" dirty="0"/>
              <a:t>, a.s.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DEKONTA, a.s.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ALIDEA s.r.o.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SYNTHESIA, a.s.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VŠB-TUO, Institut </a:t>
            </a:r>
            <a:r>
              <a:rPr lang="cs-CZ" sz="1800" b="0" dirty="0" err="1"/>
              <a:t>envir</a:t>
            </a:r>
            <a:r>
              <a:rPr lang="cs-CZ" sz="1800" b="0" dirty="0"/>
              <a:t>. technologií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BASF spol. s r.o.</a:t>
            </a:r>
          </a:p>
          <a:p>
            <a:pPr>
              <a:buFont typeface="+mj-lt"/>
              <a:buAutoNum type="arabicPeriod" startAt="14"/>
            </a:pPr>
            <a:r>
              <a:rPr lang="cs-CZ" sz="1800" b="0" dirty="0"/>
              <a:t>Lučební závody </a:t>
            </a:r>
            <a:r>
              <a:rPr lang="cs-CZ" sz="1800" b="0" dirty="0" err="1"/>
              <a:t>Draslovka</a:t>
            </a:r>
            <a:r>
              <a:rPr lang="cs-CZ" sz="1800" b="0" dirty="0"/>
              <a:t> a.s. Kolín</a:t>
            </a:r>
          </a:p>
          <a:p>
            <a:pPr>
              <a:buFont typeface="+mj-lt"/>
              <a:buAutoNum type="arabicPeriod" startAt="14"/>
            </a:pPr>
            <a:r>
              <a:rPr lang="it-IT" sz="1800" b="0" kern="0" dirty="0"/>
              <a:t>NAFIGATE Corporation, a.s.</a:t>
            </a:r>
          </a:p>
          <a:p>
            <a:pPr>
              <a:buFont typeface="+mj-lt"/>
              <a:buAutoNum type="arabicPeriod" startAt="14"/>
            </a:pPr>
            <a:r>
              <a:rPr lang="it-IT" sz="1800" b="0" kern="0" dirty="0"/>
              <a:t>UNIPETROL RPA</a:t>
            </a:r>
            <a:r>
              <a:rPr lang="cs-CZ" sz="1800" b="0" kern="0" dirty="0"/>
              <a:t>, s.r.o.</a:t>
            </a:r>
            <a:endParaRPr lang="it-IT" sz="1800" b="0" kern="0" dirty="0"/>
          </a:p>
          <a:p>
            <a:pPr>
              <a:buFont typeface="+mj-lt"/>
              <a:buAutoNum type="arabicPeriod" startAt="14"/>
            </a:pPr>
            <a:r>
              <a:rPr lang="it-IT" sz="1800" b="0" kern="0" dirty="0"/>
              <a:t>SPOLANA a.s.</a:t>
            </a:r>
            <a:endParaRPr lang="cs-CZ" sz="1800" b="0" kern="0" dirty="0"/>
          </a:p>
          <a:p>
            <a:pPr>
              <a:buFont typeface="+mj-lt"/>
              <a:buAutoNum type="arabicPeriod" startAt="14"/>
            </a:pPr>
            <a:r>
              <a:rPr lang="cs-CZ" sz="1800" b="0" kern="0" dirty="0"/>
              <a:t>Středočeské inovační centrum</a:t>
            </a:r>
            <a:endParaRPr lang="it-IT" sz="1800" b="0" kern="0" dirty="0"/>
          </a:p>
          <a:p>
            <a:pPr>
              <a:buFont typeface="+mj-lt"/>
              <a:buAutoNum type="arabicPeriod" startAt="14"/>
            </a:pPr>
            <a:endParaRPr lang="cs-CZ" sz="1800" b="0" kern="0" dirty="0"/>
          </a:p>
          <a:p>
            <a:pPr>
              <a:buFont typeface="+mj-lt"/>
              <a:buAutoNum type="arabicPeriod" startAt="14"/>
            </a:pPr>
            <a:endParaRPr lang="cs-CZ" sz="1800" b="0" kern="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4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/>
          <a:lstStyle/>
          <a:p>
            <a:r>
              <a:rPr lang="cs-CZ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Kontaktní údaje a další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628800"/>
            <a:ext cx="7776864" cy="4680520"/>
          </a:xfrm>
        </p:spPr>
        <p:txBody>
          <a:bodyPr/>
          <a:lstStyle/>
          <a:p>
            <a:endParaRPr lang="cs-CZ" sz="1800" dirty="0"/>
          </a:p>
          <a:p>
            <a:pPr marL="0" indent="0" algn="ctr">
              <a:buNone/>
            </a:pPr>
            <a:endParaRPr lang="cs-CZ" dirty="0">
              <a:hlinkClick r:id="rId2"/>
            </a:endParaRPr>
          </a:p>
          <a:p>
            <a:pPr marL="0" indent="0" algn="ctr">
              <a:buNone/>
            </a:pPr>
            <a:r>
              <a:rPr lang="cs-CZ" dirty="0">
                <a:hlinkClick r:id="rId2"/>
              </a:rPr>
              <a:t>https://www.suschem.cz/</a:t>
            </a:r>
            <a:r>
              <a:rPr lang="cs-CZ" dirty="0"/>
              <a:t> </a:t>
            </a:r>
          </a:p>
          <a:p>
            <a:pPr marL="357188" indent="0">
              <a:buNone/>
            </a:pPr>
            <a:endParaRPr lang="cs-CZ" sz="1800" dirty="0"/>
          </a:p>
          <a:p>
            <a:pPr marL="357188" indent="0" algn="ctr">
              <a:buNone/>
            </a:pPr>
            <a:r>
              <a:rPr lang="cs-CZ" sz="1800" dirty="0"/>
              <a:t>ČTP SusChem</a:t>
            </a:r>
            <a:br>
              <a:rPr lang="cs-CZ" sz="1800" dirty="0"/>
            </a:br>
            <a:r>
              <a:rPr lang="cs-CZ" sz="1800" dirty="0" err="1"/>
              <a:t>Rubeška</a:t>
            </a:r>
            <a:r>
              <a:rPr lang="cs-CZ" sz="1800" dirty="0"/>
              <a:t> 393/7 </a:t>
            </a:r>
            <a:br>
              <a:rPr lang="cs-CZ" sz="1800" dirty="0"/>
            </a:br>
            <a:r>
              <a:rPr lang="cs-CZ" sz="1800" dirty="0"/>
              <a:t>190 00 Praha 9</a:t>
            </a:r>
          </a:p>
          <a:p>
            <a:pPr marL="357188" indent="0" algn="ctr">
              <a:buNone/>
            </a:pPr>
            <a:r>
              <a:rPr lang="cs-CZ" sz="1800" dirty="0"/>
              <a:t>Ladislav Novák: </a:t>
            </a:r>
            <a:r>
              <a:rPr lang="cs-CZ" sz="1800" dirty="0">
                <a:hlinkClick r:id="rId3"/>
              </a:rPr>
              <a:t>ladino@seznam.cz</a:t>
            </a:r>
            <a:endParaRPr lang="cs-CZ" sz="1800" dirty="0"/>
          </a:p>
          <a:p>
            <a:pPr marL="357188" indent="0" algn="ctr">
              <a:buNone/>
            </a:pPr>
            <a:r>
              <a:rPr lang="cs-CZ" sz="1800" dirty="0"/>
              <a:t>Jiří </a:t>
            </a:r>
            <a:r>
              <a:rPr lang="cs-CZ" sz="1800" dirty="0" err="1"/>
              <a:t>Reiss</a:t>
            </a:r>
            <a:r>
              <a:rPr lang="cs-CZ" sz="1800" dirty="0"/>
              <a:t>: </a:t>
            </a:r>
            <a:r>
              <a:rPr lang="cs-CZ" sz="1800" dirty="0">
                <a:hlinkClick r:id="rId4"/>
              </a:rPr>
              <a:t>jiri.reiss@schp.cz</a:t>
            </a:r>
            <a:endParaRPr lang="cs-CZ" sz="1800" dirty="0"/>
          </a:p>
          <a:p>
            <a:pPr marL="357188" indent="0" algn="ctr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27B5F-CD8E-4BEC-B6BA-54E42988C5E4}" type="slidenum">
              <a:rPr lang="cs-CZ" altLang="cs-CZ" smtClean="0"/>
              <a:pPr/>
              <a:t>7</a:t>
            </a:fld>
            <a:endParaRPr lang="cs-CZ" alt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611560" y="1124744"/>
            <a:ext cx="7632848" cy="5447506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cs-CZ" sz="2400" b="1" dirty="0"/>
              <a:t>Strategická výzkumná agenda</a:t>
            </a:r>
            <a:endParaRPr lang="cs-CZ" sz="2000" b="1" dirty="0"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1974850" indent="-1974850">
              <a:buNone/>
              <a:tabLst>
                <a:tab pos="1974850" algn="l"/>
              </a:tabLst>
              <a:defRPr/>
            </a:pPr>
            <a:r>
              <a:rPr lang="cs-CZ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SVA</a:t>
            </a:r>
          </a:p>
          <a:p>
            <a:pPr marL="1974850" indent="-1974850">
              <a:buNone/>
              <a:tabLst>
                <a:tab pos="1974850" algn="l"/>
              </a:tabLst>
              <a:defRPr/>
            </a:pPr>
            <a:endParaRPr lang="cs-CZ" sz="2000" b="1" dirty="0">
              <a:solidFill>
                <a:srgbClr val="0000CC"/>
              </a:solidFill>
              <a:latin typeface="Tahoma" pitchFamily="34" charset="0"/>
            </a:endParaRP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Strategie českého chemického  průmyslu, Průmysl 4.0</a:t>
            </a: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Průmyslové biotechnologie	</a:t>
            </a: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Pokročilé materiály a technologie	</a:t>
            </a: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Procesy a zařízení	</a:t>
            </a: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Zpracování ropy	</a:t>
            </a:r>
          </a:p>
          <a:p>
            <a:pPr marL="180975" indent="0">
              <a:buNone/>
              <a:tabLst>
                <a:tab pos="900113" algn="l"/>
              </a:tabLst>
            </a:pPr>
            <a:r>
              <a:rPr lang="cs-CZ" sz="2000" dirty="0"/>
              <a:t>Horizontální otázky	</a:t>
            </a:r>
            <a:endParaRPr lang="cs-CZ" sz="1600" dirty="0"/>
          </a:p>
          <a:p>
            <a:pPr marL="719138" indent="-719138">
              <a:buNone/>
            </a:pPr>
            <a:r>
              <a:rPr lang="cs-CZ" sz="2000" dirty="0"/>
              <a:t>	</a:t>
            </a:r>
          </a:p>
          <a:p>
            <a:pPr marL="719138" indent="-719138">
              <a:buNone/>
            </a:pPr>
            <a:r>
              <a:rPr lang="cs-CZ" sz="2000" dirty="0"/>
              <a:t> </a:t>
            </a:r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8</a:t>
            </a:fld>
            <a:endParaRPr lang="cs-CZ" altLang="cs-CZ" b="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1"/>
          <p:cNvSpPr>
            <a:spLocks noGrp="1"/>
          </p:cNvSpPr>
          <p:nvPr>
            <p:ph/>
          </p:nvPr>
        </p:nvSpPr>
        <p:spPr>
          <a:xfrm>
            <a:off x="214312" y="500063"/>
            <a:ext cx="8750176" cy="6072187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cs-CZ" sz="2400" b="1" dirty="0"/>
              <a:t>Implementační akční plán</a:t>
            </a:r>
            <a:endParaRPr lang="cs-CZ" sz="2000" b="1" dirty="0">
              <a:cs typeface="Times New Roman" pitchFamily="18" charset="0"/>
            </a:endParaRPr>
          </a:p>
          <a:p>
            <a:pPr marL="542925" indent="-277813">
              <a:buFontTx/>
              <a:buNone/>
              <a:tabLst>
                <a:tab pos="542925" algn="l"/>
              </a:tabLst>
              <a:defRPr/>
            </a:pPr>
            <a:endParaRPr lang="cs-CZ" sz="1800" b="1" dirty="0">
              <a:solidFill>
                <a:srgbClr val="0000CC"/>
              </a:solidFill>
              <a:latin typeface="Tahoma" pitchFamily="34" charset="0"/>
            </a:endParaRPr>
          </a:p>
          <a:p>
            <a:pPr marL="1974850" indent="-1793875">
              <a:buNone/>
              <a:tabLst>
                <a:tab pos="1974850" algn="l"/>
              </a:tabLst>
              <a:defRPr/>
            </a:pPr>
            <a:r>
              <a:rPr lang="cs-CZ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 IAP</a:t>
            </a:r>
          </a:p>
          <a:p>
            <a:pPr marL="1974850" indent="-1793875">
              <a:buNone/>
              <a:tabLst>
                <a:tab pos="1974850" algn="l"/>
              </a:tabLst>
              <a:defRPr/>
            </a:pPr>
            <a:endParaRPr lang="cs-CZ" sz="2000" b="1" dirty="0">
              <a:solidFill>
                <a:srgbClr val="0000CC"/>
              </a:solidFill>
              <a:latin typeface="Tahoma" pitchFamily="34" charset="0"/>
            </a:endParaRPr>
          </a:p>
          <a:p>
            <a:pPr marL="900113" indent="-361950">
              <a:buNone/>
            </a:pPr>
            <a:r>
              <a:rPr lang="cs-CZ" sz="1800" dirty="0" smtClean="0"/>
              <a:t>Zhodnocení </a:t>
            </a:r>
            <a:r>
              <a:rPr lang="cs-CZ" sz="1800" dirty="0"/>
              <a:t>dosavadní činnosti ČTP SusChem	</a:t>
            </a:r>
          </a:p>
          <a:p>
            <a:pPr marL="900113" indent="-361950">
              <a:buNone/>
            </a:pPr>
            <a:r>
              <a:rPr lang="cs-CZ" sz="1800" dirty="0" smtClean="0"/>
              <a:t>Hlavní </a:t>
            </a:r>
            <a:r>
              <a:rPr lang="cs-CZ" sz="1800" dirty="0"/>
              <a:t>cíle ČTP SusChem pro období 2017-2023	</a:t>
            </a:r>
          </a:p>
          <a:p>
            <a:pPr marL="900113" indent="-361950">
              <a:buNone/>
            </a:pPr>
            <a:r>
              <a:rPr lang="cs-CZ" sz="1800" dirty="0" smtClean="0"/>
              <a:t>Struktura </a:t>
            </a:r>
            <a:r>
              <a:rPr lang="cs-CZ" sz="1800" dirty="0"/>
              <a:t>činnosti TP v tomto období	</a:t>
            </a:r>
          </a:p>
          <a:p>
            <a:pPr marL="900113" indent="-361950">
              <a:buNone/>
            </a:pPr>
            <a:r>
              <a:rPr lang="cs-CZ" sz="1800" dirty="0" smtClean="0"/>
              <a:t>Strategie </a:t>
            </a:r>
            <a:r>
              <a:rPr lang="cs-CZ" sz="1800" dirty="0"/>
              <a:t>spolupráce, Národní inovační platforma pro chemický průmysl	</a:t>
            </a:r>
          </a:p>
          <a:p>
            <a:pPr marL="900113" indent="-361950">
              <a:buNone/>
            </a:pPr>
            <a:r>
              <a:rPr lang="cs-CZ" sz="1800" dirty="0" smtClean="0"/>
              <a:t>Hlavní </a:t>
            </a:r>
            <a:r>
              <a:rPr lang="cs-CZ" sz="1800" dirty="0"/>
              <a:t>témata spolupráce v rámci Národní RIS3 strategie	</a:t>
            </a:r>
          </a:p>
          <a:p>
            <a:pPr marL="1346200" indent="-271463">
              <a:buFont typeface="Wingdings" panose="05000000000000000000" pitchFamily="2" charset="2"/>
              <a:buChar char="Ø"/>
            </a:pPr>
            <a:r>
              <a:rPr lang="cs-CZ" sz="1800" dirty="0"/>
              <a:t>Průmysl 4.0</a:t>
            </a:r>
          </a:p>
          <a:p>
            <a:pPr marL="1346200" indent="-271463">
              <a:buFont typeface="Wingdings" panose="05000000000000000000" pitchFamily="2" charset="2"/>
              <a:buChar char="Ø"/>
            </a:pPr>
            <a:r>
              <a:rPr lang="cs-CZ" sz="1800" dirty="0"/>
              <a:t>Oběhové hospodářství </a:t>
            </a:r>
          </a:p>
          <a:p>
            <a:pPr marL="1346200" indent="-271463">
              <a:buFont typeface="Wingdings" panose="05000000000000000000" pitchFamily="2" charset="2"/>
              <a:buChar char="Ø"/>
            </a:pPr>
            <a:r>
              <a:rPr lang="cs-CZ" sz="1800" dirty="0"/>
              <a:t>Hospodaření s vodou </a:t>
            </a:r>
          </a:p>
          <a:p>
            <a:pPr marL="900113" indent="-361950">
              <a:buNone/>
            </a:pPr>
            <a:r>
              <a:rPr lang="cs-CZ" sz="1800" dirty="0" smtClean="0"/>
              <a:t>Informační </a:t>
            </a:r>
            <a:r>
              <a:rPr lang="cs-CZ" sz="1800" dirty="0"/>
              <a:t>a PR strategie	</a:t>
            </a:r>
          </a:p>
        </p:txBody>
      </p:sp>
      <p:sp>
        <p:nvSpPr>
          <p:cNvPr id="8195" name="Zástupný symbol pro číslo snímku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FB1537E-6DD2-4CDD-99AD-6B9E548363B4}" type="slidenum">
              <a:rPr lang="cs-CZ" altLang="cs-CZ" b="0"/>
              <a:pPr eaLnBrk="1" hangingPunct="1"/>
              <a:t>9</a:t>
            </a:fld>
            <a:endParaRPr lang="cs-CZ" altLang="cs-CZ" b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"/>
            <a:ext cx="2192179" cy="8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5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BASF_CONVERTED_TO_TAGS" val="1"/>
</p:tagLst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594</Words>
  <Application>Microsoft Office PowerPoint</Application>
  <PresentationFormat>Předvádění na obrazovce (4:3)</PresentationFormat>
  <Paragraphs>150</Paragraphs>
  <Slides>11</Slides>
  <Notes>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Tahoma</vt:lpstr>
      <vt:lpstr>Times New Roman</vt:lpstr>
      <vt:lpstr>Wingdings</vt:lpstr>
      <vt:lpstr>Výchozí návrh</vt:lpstr>
      <vt:lpstr>MSPhotoEd.3</vt:lpstr>
      <vt:lpstr>Prezentace aplikace PowerPoint</vt:lpstr>
      <vt:lpstr>Základní informace</vt:lpstr>
      <vt:lpstr>Základní cíle ČTP SusChem</vt:lpstr>
      <vt:lpstr>Projekty ČTP SusChem</vt:lpstr>
      <vt:lpstr>Organizační struktura ČTP SusChem</vt:lpstr>
      <vt:lpstr>Členové ČTP SusChem</vt:lpstr>
      <vt:lpstr>Kontaktní údaje a další informace</vt:lpstr>
      <vt:lpstr>Prezentace aplikace PowerPoint</vt:lpstr>
      <vt:lpstr>Prezentace aplikace PowerPoint</vt:lpstr>
      <vt:lpstr>Prezentace aplikace PowerPoint</vt:lpstr>
      <vt:lpstr>Průniková témata pro zúčastněné TP</vt:lpstr>
    </vt:vector>
  </TitlesOfParts>
  <Company>SCHP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</dc:title>
  <dc:creator>reiss</dc:creator>
  <cp:lastModifiedBy>Soucek Ivan</cp:lastModifiedBy>
  <cp:revision>281</cp:revision>
  <dcterms:created xsi:type="dcterms:W3CDTF">2006-02-21T14:23:35Z</dcterms:created>
  <dcterms:modified xsi:type="dcterms:W3CDTF">2018-02-14T14:20:10Z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_to_AIP">
    <vt:i4>0</vt:i4>
  </property>
</Properties>
</file>