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347" r:id="rId3"/>
    <p:sldId id="354" r:id="rId4"/>
    <p:sldId id="352" r:id="rId5"/>
    <p:sldId id="353" r:id="rId6"/>
    <p:sldId id="369" r:id="rId7"/>
    <p:sldId id="329" r:id="rId8"/>
    <p:sldId id="370" r:id="rId9"/>
    <p:sldId id="325" r:id="rId10"/>
  </p:sldIdLst>
  <p:sldSz cx="9144000" cy="6858000" type="screen4x3"/>
  <p:notesSz cx="6794500" cy="9906000"/>
  <p:custDataLst>
    <p:tags r:id="rId13"/>
  </p:custDataLst>
  <p:defaultTextStyle>
    <a:defPPr>
      <a:defRPr lang="cs-CZ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CC"/>
    <a:srgbClr val="FF3300"/>
    <a:srgbClr val="98CA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529" autoAdjust="0"/>
  </p:normalViewPr>
  <p:slideViewPr>
    <p:cSldViewPr>
      <p:cViewPr varScale="1">
        <p:scale>
          <a:sx n="110" d="100"/>
          <a:sy n="110" d="100"/>
        </p:scale>
        <p:origin x="164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2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024" cy="495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03" tIns="45651" rIns="91303" bIns="4565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476" y="0"/>
            <a:ext cx="2945024" cy="495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03" tIns="45651" rIns="91303" bIns="4565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145"/>
            <a:ext cx="2945024" cy="495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03" tIns="45651" rIns="91303" bIns="4565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476" y="9410145"/>
            <a:ext cx="2945024" cy="495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03" tIns="45651" rIns="91303" bIns="45651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B33B867C-275F-444D-86B2-D51DD31AF753}" type="slidenum">
              <a:rPr lang="en-US" altLang="cs-CZ"/>
              <a:pPr/>
              <a:t>‹#›</a:t>
            </a:fld>
            <a:endParaRPr lang="en-US" altLang="cs-CZ"/>
          </a:p>
        </p:txBody>
      </p:sp>
    </p:spTree>
    <p:extLst>
      <p:ext uri="{BB962C8B-B14F-4D97-AF65-F5344CB8AC3E}">
        <p14:creationId xmlns:p14="http://schemas.microsoft.com/office/powerpoint/2010/main" val="41886344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024" cy="495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03" tIns="45651" rIns="91303" bIns="4565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7890" y="0"/>
            <a:ext cx="2945024" cy="495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03" tIns="45651" rIns="91303" bIns="4565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133" y="4705073"/>
            <a:ext cx="5436235" cy="445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03" tIns="45651" rIns="91303" bIns="4565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/>
              <a:t>Klepnutím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8562"/>
            <a:ext cx="2945024" cy="495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03" tIns="45651" rIns="91303" bIns="4565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7890" y="9408562"/>
            <a:ext cx="2945024" cy="495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03" tIns="45651" rIns="91303" bIns="45651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F8C433FC-6D79-4CC0-B4C7-56ACE14A7DB8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2877488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20750" y="742950"/>
            <a:ext cx="4953000" cy="3714750"/>
          </a:xfrm>
          <a:ln/>
        </p:spPr>
      </p:sp>
      <p:sp>
        <p:nvSpPr>
          <p:cNvPr id="11267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cs-CZ" altLang="cs-CZ">
              <a:latin typeface="Arial" panose="020B0604020202020204" pitchFamily="34" charset="0"/>
            </a:endParaRPr>
          </a:p>
        </p:txBody>
      </p:sp>
      <p:sp>
        <p:nvSpPr>
          <p:cNvPr id="11268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836" indent="-285321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286" indent="-228257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7800" indent="-228257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4314" indent="-228257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0828" indent="-22825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67342" indent="-22825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3857" indent="-22825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0371" indent="-22825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67D31B2-4642-4C6A-B617-A14E58F3E9CC}" type="slidenum">
              <a:rPr lang="cs-CZ" altLang="cs-CZ" b="0"/>
              <a:pPr eaLnBrk="1" hangingPunct="1"/>
              <a:t>1</a:t>
            </a:fld>
            <a:endParaRPr lang="cs-CZ" altLang="cs-CZ" b="0"/>
          </a:p>
        </p:txBody>
      </p:sp>
    </p:spTree>
    <p:extLst>
      <p:ext uri="{BB962C8B-B14F-4D97-AF65-F5344CB8AC3E}">
        <p14:creationId xmlns:p14="http://schemas.microsoft.com/office/powerpoint/2010/main" val="35633749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20750" y="742950"/>
            <a:ext cx="4953000" cy="3714750"/>
          </a:xfrm>
          <a:ln/>
        </p:spPr>
      </p:sp>
      <p:sp>
        <p:nvSpPr>
          <p:cNvPr id="15363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cs-CZ" altLang="cs-CZ">
              <a:latin typeface="Arial" panose="020B0604020202020204" pitchFamily="34" charset="0"/>
            </a:endParaRPr>
          </a:p>
        </p:txBody>
      </p:sp>
      <p:sp>
        <p:nvSpPr>
          <p:cNvPr id="15364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836" indent="-285321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286" indent="-228257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7800" indent="-228257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4314" indent="-228257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0828" indent="-22825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67342" indent="-22825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3857" indent="-22825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0371" indent="-22825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55580EE-2349-4031-9A77-02BC05AC8F54}" type="slidenum">
              <a:rPr lang="cs-CZ" altLang="cs-CZ" b="0"/>
              <a:pPr eaLnBrk="1" hangingPunct="1"/>
              <a:t>9</a:t>
            </a:fld>
            <a:endParaRPr lang="cs-CZ" altLang="cs-CZ" b="0"/>
          </a:p>
        </p:txBody>
      </p:sp>
    </p:spTree>
    <p:extLst>
      <p:ext uri="{BB962C8B-B14F-4D97-AF65-F5344CB8AC3E}">
        <p14:creationId xmlns:p14="http://schemas.microsoft.com/office/powerpoint/2010/main" val="445295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/>
              <a:t>Klepnutím lze upravit styl předlohy podnadpisů.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1A021-9B71-4DB5-8FC1-75A2DD44B2AA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706498745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449E2B-00BC-4033-8FF3-372194104D9B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838703527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9AB18E1-9150-4795-856E-CB06A0C7DE92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931951042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nly" preserve="1">
  <p:cSld name="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80BD24-B654-4951-8CEB-D1D7EBDFDEFD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038329870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Nadpis, text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554017-E8D5-4B12-B559-5486134B3615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634521326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727B5F-CD8E-4BEC-B6BA-54E42988C5E4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176050418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95B19C-29F7-40D6-B120-76C70FBD83F4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465329015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77AF85-8A82-46CE-87A9-5791898147B5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380275802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8BF96F-2E43-448B-8AD1-8E420CEDA0DD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79554993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0602BC-126B-476E-BF7D-1AB5E7C86E03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782849626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DE789E-B1EF-4A8D-BF4E-40C2144D673C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735384898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42B882-9AA8-49F5-885C-DF5F11A059C7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863726002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4B1FC8-07A4-44C2-87C6-628F80C99344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082893379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file:///C:\WINDOWS\Temporary%20Internet%20Files\OLKB1B2\RCare.JPG" TargetMode="Externa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8CAF8"/>
            </a:gs>
            <a:gs pos="50000">
              <a:schemeClr val="bg1"/>
            </a:gs>
            <a:gs pos="100000">
              <a:srgbClr val="98CAF8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Klepnutím lze upravit styl předlohy nadpisů.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Klepnutím lze upravit styly předlohy textu.</a:t>
            </a:r>
          </a:p>
          <a:p>
            <a:pPr lvl="1"/>
            <a:r>
              <a:rPr lang="cs-CZ" altLang="cs-CZ"/>
              <a:t>Druhá úroveň</a:t>
            </a:r>
          </a:p>
          <a:p>
            <a:pPr lvl="2"/>
            <a:r>
              <a:rPr lang="cs-CZ" altLang="cs-CZ"/>
              <a:t>Třetí úroveň</a:t>
            </a:r>
          </a:p>
          <a:p>
            <a:pPr lvl="3"/>
            <a:r>
              <a:rPr lang="cs-CZ" altLang="cs-CZ"/>
              <a:t>Čtvrtá úroveň</a:t>
            </a:r>
          </a:p>
          <a:p>
            <a:pPr lvl="4"/>
            <a:r>
              <a:rPr lang="cs-CZ" altLang="cs-CZ"/>
              <a:t>Pátá úroveň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9C36E73E-86EB-47CB-8196-BEFC40093619}" type="slidenum">
              <a:rPr lang="cs-CZ" altLang="cs-CZ"/>
              <a:pPr/>
              <a:t>‹#›</a:t>
            </a:fld>
            <a:endParaRPr lang="cs-CZ" altLang="cs-CZ"/>
          </a:p>
        </p:txBody>
      </p:sp>
      <p:grpSp>
        <p:nvGrpSpPr>
          <p:cNvPr id="1033" name="Group 7"/>
          <p:cNvGrpSpPr>
            <a:grpSpLocks/>
          </p:cNvGrpSpPr>
          <p:nvPr userDrawn="1"/>
        </p:nvGrpSpPr>
        <p:grpSpPr bwMode="auto">
          <a:xfrm>
            <a:off x="7970838" y="282575"/>
            <a:ext cx="914400" cy="914400"/>
            <a:chOff x="1057" y="5383"/>
            <a:chExt cx="1440" cy="1614"/>
          </a:xfrm>
        </p:grpSpPr>
        <p:pic>
          <p:nvPicPr>
            <p:cNvPr id="1034" name="Picture 8" descr="C:\WINDOWS\Temporary Internet Files\OLKB1B2\RCare.JPG"/>
            <p:cNvPicPr preferRelativeResize="0">
              <a:picLocks noChangeArrowheads="1"/>
            </p:cNvPicPr>
            <p:nvPr/>
          </p:nvPicPr>
          <p:blipFill>
            <a:blip r:embed="rId16" r:link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17" y="5383"/>
              <a:ext cx="687" cy="10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 Box 9"/>
            <p:cNvSpPr txBox="1">
              <a:spLocks noChangeArrowheads="1"/>
            </p:cNvSpPr>
            <p:nvPr/>
          </p:nvSpPr>
          <p:spPr bwMode="auto">
            <a:xfrm>
              <a:off x="1057" y="6456"/>
              <a:ext cx="1440" cy="54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/>
            <a:lstStyle/>
            <a:p>
              <a:pPr algn="ctr" eaLnBrk="0" hangingPunct="0">
                <a:defRPr/>
              </a:pPr>
              <a:r>
                <a:rPr lang="cs-CZ" sz="800" b="0">
                  <a:solidFill>
                    <a:srgbClr val="339966"/>
                  </a:solidFill>
                  <a:latin typeface="Times New Roman" pitchFamily="18" charset="0"/>
                </a:rPr>
                <a:t>RESPONSIBLE</a:t>
              </a:r>
            </a:p>
            <a:p>
              <a:pPr algn="ctr" eaLnBrk="0" hangingPunct="0">
                <a:defRPr/>
              </a:pPr>
              <a:r>
                <a:rPr lang="cs-CZ" sz="800" b="0">
                  <a:solidFill>
                    <a:srgbClr val="339966"/>
                  </a:solidFill>
                  <a:latin typeface="Times New Roman" pitchFamily="18" charset="0"/>
                </a:rPr>
                <a:t>CARE</a:t>
              </a:r>
            </a:p>
          </p:txBody>
        </p:sp>
      </p:grpSp>
      <p:graphicFrame>
        <p:nvGraphicFramePr>
          <p:cNvPr id="1026" name="Object 10"/>
          <p:cNvGraphicFramePr>
            <a:graphicFrameLocks noChangeAspect="1"/>
          </p:cNvGraphicFramePr>
          <p:nvPr userDrawn="1"/>
        </p:nvGraphicFramePr>
        <p:xfrm>
          <a:off x="468313" y="498475"/>
          <a:ext cx="784225" cy="631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6" r:id="rId18" imgW="9838095" imgH="7935433" progId="MSPhotoEd.3">
                  <p:embed/>
                </p:oleObj>
              </mc:Choice>
              <mc:Fallback>
                <p:oleObj r:id="rId18" imgW="9838095" imgH="7935433" progId="MSPhotoEd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498475"/>
                        <a:ext cx="784225" cy="631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p-plasty.cz/images/dokumenty/!formular_prihlasky_ke_clenstvi_v_CTP_PLASTY(2017).doc" TargetMode="External"/><Relationship Id="rId2" Type="http://schemas.openxmlformats.org/officeDocument/2006/relationships/hyperlink" Target="https://www.tp-plasty.cz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C13FAC50-9DC5-4E79-897A-60976054BCE7}" type="slidenum">
              <a:rPr lang="cs-CZ" altLang="cs-CZ" b="0"/>
              <a:pPr eaLnBrk="1" hangingPunct="1"/>
              <a:t>1</a:t>
            </a:fld>
            <a:endParaRPr lang="cs-CZ" altLang="cs-CZ" b="0"/>
          </a:p>
        </p:txBody>
      </p:sp>
      <p:sp>
        <p:nvSpPr>
          <p:cNvPr id="2051" name="Text Box 11"/>
          <p:cNvSpPr txBox="1">
            <a:spLocks noChangeArrowheads="1"/>
          </p:cNvSpPr>
          <p:nvPr/>
        </p:nvSpPr>
        <p:spPr bwMode="auto">
          <a:xfrm>
            <a:off x="683568" y="1556792"/>
            <a:ext cx="7777162" cy="34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cs-CZ" sz="2800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Česká technologická platforma PLASTY</a:t>
            </a:r>
          </a:p>
          <a:p>
            <a:pPr algn="ctr">
              <a:spcBef>
                <a:spcPct val="50000"/>
              </a:spcBef>
              <a:defRPr/>
            </a:pPr>
            <a:r>
              <a:rPr lang="cs-CZ" sz="2800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(ČTPP)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  <a:defRPr/>
            </a:pPr>
            <a:r>
              <a:rPr lang="cs-CZ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Informace o ČTPP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  <a:defRPr/>
            </a:pPr>
            <a:r>
              <a:rPr lang="cs-CZ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Aktivity a výstupy ČTPP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  <a:defRPr/>
            </a:pPr>
            <a:r>
              <a:rPr lang="cs-CZ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Aktuální témata a vazby</a:t>
            </a:r>
            <a:endParaRPr lang="cs-CZ" sz="2000" b="0" dirty="0">
              <a:effectLst>
                <a:outerShdw blurRad="38100" dist="38100" dir="2700000" algn="tl">
                  <a:srgbClr val="000000"/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spcBef>
                <a:spcPct val="50000"/>
              </a:spcBef>
              <a:defRPr/>
            </a:pPr>
            <a:endParaRPr lang="cs-CZ" sz="2000" b="0" dirty="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ctr">
              <a:spcBef>
                <a:spcPct val="50000"/>
              </a:spcBef>
              <a:defRPr/>
            </a:pPr>
            <a:r>
              <a:rPr lang="cs-CZ" sz="1700" b="0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Jiří Reiss, Trendy vývoje a synergie v chemii a energetice, Kralupy, 14. 2. 2018</a:t>
            </a:r>
          </a:p>
        </p:txBody>
      </p:sp>
      <p:sp>
        <p:nvSpPr>
          <p:cNvPr id="2052" name="Rectangle 15"/>
          <p:cNvSpPr>
            <a:spLocks noChangeArrowheads="1"/>
          </p:cNvSpPr>
          <p:nvPr/>
        </p:nvSpPr>
        <p:spPr bwMode="auto">
          <a:xfrm>
            <a:off x="8585200" y="5735638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FF3300"/>
              </a:buClr>
              <a:buSzPct val="120000"/>
            </a:pPr>
            <a:endParaRPr lang="cs-CZ" altLang="cs-CZ" sz="2000">
              <a:solidFill>
                <a:srgbClr val="0000FF"/>
              </a:solidFill>
              <a:latin typeface="Tahoma" panose="020B0604030504040204" pitchFamily="34" charset="0"/>
            </a:endParaRPr>
          </a:p>
        </p:txBody>
      </p:sp>
      <p:pic>
        <p:nvPicPr>
          <p:cNvPr id="2053" name="Obrázek 4" descr="ctpp_logo_kratke_barv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14448"/>
            <a:ext cx="1510285" cy="1126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0" y="5432780"/>
            <a:ext cx="4536505" cy="142522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800" b="1" kern="1200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ea typeface="+mn-ea"/>
                <a:cs typeface="+mn-cs"/>
              </a:rPr>
              <a:t>Základní informace o ČTPP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426984"/>
            <a:ext cx="8229600" cy="4525963"/>
          </a:xfrm>
        </p:spPr>
        <p:txBody>
          <a:bodyPr/>
          <a:lstStyle/>
          <a:p>
            <a:r>
              <a:rPr lang="cs-CZ" sz="1800" dirty="0"/>
              <a:t>Česká technologická platforma PLASTY (ve zkratce ČTPP) byla </a:t>
            </a:r>
            <a:r>
              <a:rPr lang="cs-CZ" sz="1800" b="1" dirty="0"/>
              <a:t>založena v roce 2011</a:t>
            </a:r>
            <a:r>
              <a:rPr lang="cs-CZ" sz="1800" dirty="0"/>
              <a:t> jako </a:t>
            </a:r>
            <a:r>
              <a:rPr lang="cs-CZ" sz="1800" b="1" dirty="0"/>
              <a:t>zájmové sdružení právnických osob</a:t>
            </a:r>
            <a:r>
              <a:rPr lang="cs-CZ" sz="1800" dirty="0"/>
              <a:t> podle zákona č. 40/1964 Sb., Občanský zákoník.</a:t>
            </a:r>
          </a:p>
          <a:p>
            <a:r>
              <a:rPr lang="cs-CZ" sz="1800" dirty="0"/>
              <a:t>ČTPP působí jako </a:t>
            </a:r>
            <a:r>
              <a:rPr lang="cs-CZ" sz="1800" b="1" dirty="0"/>
              <a:t>platforma pro výměnu názorů a zkušeností</a:t>
            </a:r>
            <a:r>
              <a:rPr lang="cs-CZ" sz="1800" dirty="0"/>
              <a:t> v oblasti výroby, zpracování, využití a recyklace plastů.</a:t>
            </a:r>
          </a:p>
          <a:p>
            <a:r>
              <a:rPr lang="cs-CZ" sz="1800" dirty="0"/>
              <a:t>Podporuje </a:t>
            </a:r>
            <a:r>
              <a:rPr lang="cs-CZ" sz="1800" b="1" dirty="0"/>
              <a:t>výzkum, vývoj a inovace</a:t>
            </a:r>
            <a:r>
              <a:rPr lang="cs-CZ" sz="1800" dirty="0"/>
              <a:t> a podporuje šíření jejich výsledků.</a:t>
            </a:r>
          </a:p>
          <a:p>
            <a:r>
              <a:rPr lang="cs-CZ" sz="1800" dirty="0"/>
              <a:t>Iniciuje a spolupracuje při přípravě </a:t>
            </a:r>
            <a:r>
              <a:rPr lang="cs-CZ" sz="1800" b="1" dirty="0"/>
              <a:t>projektů</a:t>
            </a:r>
            <a:r>
              <a:rPr lang="cs-CZ" sz="1800" dirty="0"/>
              <a:t> s podporou z tuzemských i mezinárodních zdrojů.</a:t>
            </a:r>
          </a:p>
          <a:p>
            <a:r>
              <a:rPr lang="cs-CZ" sz="1800" dirty="0"/>
              <a:t>Připravuje </a:t>
            </a:r>
            <a:r>
              <a:rPr lang="cs-CZ" sz="1800" b="1" dirty="0"/>
              <a:t>vize a strategické dokumenty.</a:t>
            </a:r>
            <a:endParaRPr lang="cs-CZ" sz="1800" dirty="0"/>
          </a:p>
          <a:p>
            <a:r>
              <a:rPr lang="cs-CZ" sz="1800" dirty="0"/>
              <a:t>Rozvíjí mezinárodní spolupráci, zejména s </a:t>
            </a:r>
            <a:r>
              <a:rPr lang="cs-CZ" sz="1800" b="1" dirty="0" err="1"/>
              <a:t>PlasticsEurope</a:t>
            </a:r>
            <a:r>
              <a:rPr lang="cs-CZ" sz="1800" dirty="0"/>
              <a:t>.</a:t>
            </a:r>
          </a:p>
          <a:p>
            <a:r>
              <a:rPr lang="cs-CZ" sz="1800" dirty="0"/>
              <a:t>Do</a:t>
            </a:r>
            <a:r>
              <a:rPr lang="cs-CZ" sz="1800" b="1" dirty="0"/>
              <a:t> 30. 4. 2019</a:t>
            </a:r>
            <a:r>
              <a:rPr lang="cs-CZ" sz="1800" dirty="0"/>
              <a:t> realizuje projekt </a:t>
            </a:r>
            <a:r>
              <a:rPr lang="cs-CZ" sz="1400" dirty="0"/>
              <a:t>CZ.01.1.02/0.0/0.0/15_037/0007178</a:t>
            </a:r>
            <a:r>
              <a:rPr lang="cs-CZ" sz="1800" dirty="0"/>
              <a:t> „</a:t>
            </a:r>
            <a:r>
              <a:rPr lang="cs-CZ" sz="1800" b="1" dirty="0"/>
              <a:t>Plasty II</a:t>
            </a:r>
            <a:r>
              <a:rPr lang="cs-CZ" sz="1800" dirty="0"/>
              <a:t>“, podporovaný v rámci OPPIK, Spolupráce – Technologické platformy</a:t>
            </a:r>
          </a:p>
          <a:p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27B5F-CD8E-4BEC-B6BA-54E42988C5E4}" type="slidenum">
              <a:rPr lang="cs-CZ" altLang="cs-CZ" smtClean="0"/>
              <a:pPr/>
              <a:t>2</a:t>
            </a:fld>
            <a:endParaRPr lang="cs-CZ" altLang="cs-CZ"/>
          </a:p>
        </p:txBody>
      </p:sp>
      <p:pic>
        <p:nvPicPr>
          <p:cNvPr id="5" name="Obrázek 4" descr="ctpp_logo_kratke_barva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0230" y="0"/>
            <a:ext cx="1333770" cy="99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0" y="5444974"/>
            <a:ext cx="4497692" cy="1413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99195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800" b="1" kern="1200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ea typeface="+mn-ea"/>
                <a:cs typeface="+mn-cs"/>
              </a:rPr>
              <a:t>Členové ČTP Plasty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1354758"/>
            <a:ext cx="7776864" cy="5040560"/>
          </a:xfrm>
        </p:spPr>
        <p:txBody>
          <a:bodyPr/>
          <a:lstStyle/>
          <a:p>
            <a:pPr lvl="0">
              <a:buFont typeface="+mj-lt"/>
              <a:buAutoNum type="arabicPeriod"/>
            </a:pPr>
            <a:r>
              <a:rPr lang="cs-CZ" sz="1600" b="1" dirty="0"/>
              <a:t>SCHP ČR (zakládající člen)</a:t>
            </a:r>
          </a:p>
          <a:p>
            <a:pPr lvl="0">
              <a:buFont typeface="+mj-lt"/>
              <a:buAutoNum type="arabicPeriod"/>
            </a:pPr>
            <a:r>
              <a:rPr lang="cs-CZ" sz="1600" b="1" dirty="0"/>
              <a:t>SYNTHOS Kralupy, a.s. (zakládající člen)</a:t>
            </a:r>
          </a:p>
          <a:p>
            <a:pPr lvl="0">
              <a:buFont typeface="+mj-lt"/>
              <a:buAutoNum type="arabicPeriod"/>
            </a:pPr>
            <a:r>
              <a:rPr lang="cs-CZ" sz="1600" b="1" dirty="0"/>
              <a:t>Plastikářský klastr</a:t>
            </a:r>
          </a:p>
          <a:p>
            <a:pPr lvl="0">
              <a:buFont typeface="+mj-lt"/>
              <a:buAutoNum type="arabicPeriod"/>
            </a:pPr>
            <a:r>
              <a:rPr lang="cs-CZ" sz="1600" b="1" dirty="0"/>
              <a:t>Sdružení EPS ČR</a:t>
            </a:r>
          </a:p>
          <a:p>
            <a:pPr lvl="0">
              <a:buFont typeface="+mj-lt"/>
              <a:buAutoNum type="arabicPeriod"/>
            </a:pPr>
            <a:r>
              <a:rPr lang="cs-CZ" sz="1600" b="1" dirty="0"/>
              <a:t>RADKA spol. s r.o. Pardubice</a:t>
            </a:r>
          </a:p>
          <a:p>
            <a:pPr lvl="0">
              <a:buFont typeface="+mj-lt"/>
              <a:buAutoNum type="arabicPeriod"/>
            </a:pPr>
            <a:r>
              <a:rPr lang="cs-CZ" sz="1600" b="1" dirty="0"/>
              <a:t>Centrum organické chemie s.r.o.</a:t>
            </a:r>
          </a:p>
          <a:p>
            <a:pPr lvl="0">
              <a:buFont typeface="+mj-lt"/>
              <a:buAutoNum type="arabicPeriod"/>
            </a:pPr>
            <a:r>
              <a:rPr lang="cs-CZ" sz="1600" b="1" dirty="0"/>
              <a:t>Cipra, s.r.o.</a:t>
            </a:r>
          </a:p>
          <a:p>
            <a:pPr lvl="0">
              <a:buFont typeface="+mj-lt"/>
              <a:buAutoNum type="arabicPeriod"/>
            </a:pPr>
            <a:r>
              <a:rPr lang="cs-CZ" sz="1600" b="1" dirty="0"/>
              <a:t>VŠCHT Praha</a:t>
            </a:r>
          </a:p>
          <a:p>
            <a:pPr lvl="0">
              <a:buFont typeface="+mj-lt"/>
              <a:buAutoNum type="arabicPeriod"/>
            </a:pPr>
            <a:r>
              <a:rPr lang="cs-CZ" sz="1600" b="1" dirty="0"/>
              <a:t>FV - Plast, a.s</a:t>
            </a:r>
          </a:p>
          <a:p>
            <a:pPr lvl="0">
              <a:buFont typeface="+mj-lt"/>
              <a:buAutoNum type="arabicPeriod"/>
            </a:pPr>
            <a:r>
              <a:rPr lang="cs-CZ" sz="1600" b="1" dirty="0"/>
              <a:t>Fatra, a.s.</a:t>
            </a:r>
          </a:p>
          <a:p>
            <a:pPr lvl="0">
              <a:buFont typeface="+mj-lt"/>
              <a:buAutoNum type="arabicPeriod"/>
            </a:pPr>
            <a:r>
              <a:rPr lang="cs-CZ" sz="1600" b="1" dirty="0"/>
              <a:t>BASF, spol. s r.o.</a:t>
            </a:r>
          </a:p>
          <a:p>
            <a:pPr lvl="0">
              <a:buFont typeface="+mj-lt"/>
              <a:buAutoNum type="arabicPeriod"/>
            </a:pPr>
            <a:r>
              <a:rPr lang="cs-CZ" sz="1600" b="1" dirty="0"/>
              <a:t>UTB Zlín</a:t>
            </a:r>
          </a:p>
          <a:p>
            <a:pPr lvl="0">
              <a:buFont typeface="+mj-lt"/>
              <a:buAutoNum type="arabicPeriod"/>
            </a:pPr>
            <a:r>
              <a:rPr lang="cs-CZ" sz="1600" b="1" dirty="0"/>
              <a:t>NUVIA a.s.</a:t>
            </a:r>
          </a:p>
          <a:p>
            <a:pPr lvl="0">
              <a:buFont typeface="+mj-lt"/>
              <a:buAutoNum type="arabicPeriod"/>
            </a:pPr>
            <a:r>
              <a:rPr lang="cs-CZ" sz="1600" b="1" dirty="0"/>
              <a:t>Technický a zkušební ústav stavební Praha, </a:t>
            </a:r>
            <a:r>
              <a:rPr lang="cs-CZ" sz="1600" b="1" dirty="0" err="1"/>
              <a:t>s.p</a:t>
            </a:r>
            <a:r>
              <a:rPr lang="cs-CZ" sz="1600" b="1" dirty="0"/>
              <a:t>.</a:t>
            </a:r>
          </a:p>
          <a:p>
            <a:pPr lvl="0">
              <a:buFont typeface="+mj-lt"/>
              <a:buAutoNum type="arabicPeriod"/>
            </a:pPr>
            <a:r>
              <a:rPr lang="cs-CZ" sz="1600" b="1" dirty="0"/>
              <a:t>NAFIGATE </a:t>
            </a:r>
            <a:r>
              <a:rPr lang="cs-CZ" sz="1600" b="1" dirty="0" err="1"/>
              <a:t>Corporation</a:t>
            </a:r>
            <a:r>
              <a:rPr lang="cs-CZ" sz="1600" b="1" dirty="0"/>
              <a:t>, a.s.</a:t>
            </a:r>
          </a:p>
          <a:p>
            <a:pPr lvl="0">
              <a:buFont typeface="+mj-lt"/>
              <a:buAutoNum type="arabicPeriod"/>
            </a:pPr>
            <a:r>
              <a:rPr lang="cs-CZ" sz="1600" b="1" dirty="0"/>
              <a:t>UNIPETROL, RPA</a:t>
            </a:r>
          </a:p>
          <a:p>
            <a:pPr lvl="0">
              <a:buFont typeface="+mj-lt"/>
              <a:buAutoNum type="arabicPeriod"/>
            </a:pPr>
            <a:r>
              <a:rPr lang="cs-CZ" sz="1600" b="1" dirty="0"/>
              <a:t>SPOLANA a.s.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27B5F-CD8E-4BEC-B6BA-54E42988C5E4}" type="slidenum">
              <a:rPr lang="cs-CZ" altLang="cs-CZ" smtClean="0"/>
              <a:pPr/>
              <a:t>3</a:t>
            </a:fld>
            <a:endParaRPr lang="cs-CZ" altLang="cs-CZ"/>
          </a:p>
        </p:txBody>
      </p:sp>
      <p:pic>
        <p:nvPicPr>
          <p:cNvPr id="5" name="Obrázek 4" descr="ctpp_logo_kratke_barva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195" y="44624"/>
            <a:ext cx="1448162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5542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07088" cy="1143000"/>
          </a:xfrm>
        </p:spPr>
        <p:txBody>
          <a:bodyPr/>
          <a:lstStyle/>
          <a:p>
            <a:r>
              <a:rPr lang="cs-CZ" sz="2800" b="1" kern="1200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Orgány ČTPP</a:t>
            </a:r>
            <a:endParaRPr lang="cs-CZ" sz="2800" b="1" kern="1200" dirty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1700808"/>
            <a:ext cx="7848872" cy="4608512"/>
          </a:xfrm>
        </p:spPr>
        <p:txBody>
          <a:bodyPr/>
          <a:lstStyle/>
          <a:p>
            <a:endParaRPr lang="cs-CZ" sz="1800" dirty="0"/>
          </a:p>
          <a:p>
            <a:pPr marL="0" indent="0">
              <a:buNone/>
            </a:pPr>
            <a:r>
              <a:rPr lang="cs-CZ" sz="1800" b="1" dirty="0"/>
              <a:t>Řídicí výbor:</a:t>
            </a:r>
            <a:endParaRPr lang="cs-CZ" sz="1800" dirty="0"/>
          </a:p>
          <a:p>
            <a:pPr marL="357188" indent="0">
              <a:buNone/>
            </a:pPr>
            <a:r>
              <a:rPr lang="cs-CZ" sz="1800" dirty="0"/>
              <a:t>Ing. Ladislav </a:t>
            </a:r>
            <a:r>
              <a:rPr lang="cs-CZ" sz="1800" b="1" dirty="0"/>
              <a:t>Novák</a:t>
            </a:r>
            <a:r>
              <a:rPr lang="cs-CZ" sz="1800" dirty="0"/>
              <a:t> (BASF spol. s r.o.) - předseda</a:t>
            </a:r>
            <a:br>
              <a:rPr lang="cs-CZ" sz="1800" dirty="0"/>
            </a:br>
            <a:r>
              <a:rPr lang="cs-CZ" sz="1800" dirty="0"/>
              <a:t>Ing. Jana </a:t>
            </a:r>
            <a:r>
              <a:rPr lang="cs-CZ" sz="1800" b="1" dirty="0"/>
              <a:t>Marelová</a:t>
            </a:r>
            <a:r>
              <a:rPr lang="cs-CZ" sz="1800" dirty="0"/>
              <a:t>, Ph.D. (Synthos Kralupy, a.s.) - člen </a:t>
            </a:r>
            <a:br>
              <a:rPr lang="cs-CZ" sz="1800" dirty="0"/>
            </a:br>
            <a:r>
              <a:rPr lang="cs-CZ" sz="1800" dirty="0"/>
              <a:t>Dr. Ing. Jiří </a:t>
            </a:r>
            <a:r>
              <a:rPr lang="cs-CZ" sz="1800" b="1" dirty="0"/>
              <a:t>Pokorný</a:t>
            </a:r>
            <a:r>
              <a:rPr lang="cs-CZ" sz="1800" dirty="0"/>
              <a:t> (VŠCHT Praha) - člen </a:t>
            </a:r>
            <a:br>
              <a:rPr lang="cs-CZ" sz="1800" dirty="0"/>
            </a:br>
            <a:r>
              <a:rPr lang="cs-CZ" sz="1800" dirty="0"/>
              <a:t>Ing. Jiří </a:t>
            </a:r>
            <a:r>
              <a:rPr lang="cs-CZ" sz="1800" b="1" dirty="0"/>
              <a:t>Reiss</a:t>
            </a:r>
            <a:r>
              <a:rPr lang="cs-CZ" sz="1800" dirty="0"/>
              <a:t>, CSc., MBA (SCHP ČR) - člen  </a:t>
            </a:r>
            <a:br>
              <a:rPr lang="cs-CZ" sz="1800" dirty="0"/>
            </a:br>
            <a:r>
              <a:rPr lang="cs-CZ" sz="1800" dirty="0"/>
              <a:t>Ing. Jaroslav </a:t>
            </a:r>
            <a:r>
              <a:rPr lang="cs-CZ" sz="1800" b="1" dirty="0"/>
              <a:t>Toufar</a:t>
            </a:r>
            <a:r>
              <a:rPr lang="cs-CZ" sz="1800" dirty="0"/>
              <a:t> (Plastikářský klastr) – člen</a:t>
            </a:r>
          </a:p>
          <a:p>
            <a:pPr marL="357188" indent="0">
              <a:buNone/>
            </a:pPr>
            <a:r>
              <a:rPr lang="cs-CZ" sz="1800" dirty="0"/>
              <a:t> </a:t>
            </a:r>
          </a:p>
          <a:p>
            <a:pPr marL="0" indent="0">
              <a:buNone/>
            </a:pPr>
            <a:r>
              <a:rPr lang="cs-CZ" sz="1800" b="1" dirty="0"/>
              <a:t>Kontrolní výbor:</a:t>
            </a:r>
            <a:endParaRPr lang="cs-CZ" sz="1800" dirty="0"/>
          </a:p>
          <a:p>
            <a:pPr marL="357188" indent="0">
              <a:buNone/>
            </a:pPr>
            <a:r>
              <a:rPr lang="cs-CZ" sz="1800" dirty="0"/>
              <a:t>Ing. Pavlína </a:t>
            </a:r>
            <a:r>
              <a:rPr lang="cs-CZ" sz="1800" b="1" dirty="0"/>
              <a:t>Kulhánková</a:t>
            </a:r>
            <a:r>
              <a:rPr lang="cs-CZ" sz="1800" dirty="0"/>
              <a:t> (MPO)</a:t>
            </a:r>
            <a:br>
              <a:rPr lang="cs-CZ" sz="1800" dirty="0"/>
            </a:br>
            <a:r>
              <a:rPr lang="cs-CZ" sz="1800" dirty="0"/>
              <a:t>Ing. František </a:t>
            </a:r>
            <a:r>
              <a:rPr lang="cs-CZ" sz="1800" b="1" dirty="0"/>
              <a:t>Svoboda</a:t>
            </a:r>
            <a:r>
              <a:rPr lang="cs-CZ" sz="1800" dirty="0"/>
              <a:t> (Unipetrol výzkumně vzdělávací centrum, a.s.)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27B5F-CD8E-4BEC-B6BA-54E42988C5E4}" type="slidenum">
              <a:rPr lang="cs-CZ" altLang="cs-CZ" smtClean="0"/>
              <a:pPr/>
              <a:t>4</a:t>
            </a:fld>
            <a:endParaRPr lang="cs-CZ" altLang="cs-CZ"/>
          </a:p>
        </p:txBody>
      </p:sp>
      <p:pic>
        <p:nvPicPr>
          <p:cNvPr id="5" name="Obrázek 4" descr="ctpp_logo_kratke_barv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3042" y="44624"/>
            <a:ext cx="1510285" cy="1126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42628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635080" cy="1143000"/>
          </a:xfrm>
        </p:spPr>
        <p:txBody>
          <a:bodyPr/>
          <a:lstStyle/>
          <a:p>
            <a:r>
              <a:rPr lang="pl-PL" sz="2800" b="1" kern="1200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ea typeface="+mn-ea"/>
                <a:cs typeface="+mn-cs"/>
              </a:rPr>
              <a:t>Další informace o ČTP Plasty</a:t>
            </a:r>
            <a:endParaRPr lang="cs-CZ" sz="2800" b="1" kern="1200" dirty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27584" y="1628800"/>
            <a:ext cx="7632848" cy="4680520"/>
          </a:xfrm>
        </p:spPr>
        <p:txBody>
          <a:bodyPr/>
          <a:lstStyle/>
          <a:p>
            <a:endParaRPr lang="cs-CZ" sz="1800" dirty="0"/>
          </a:p>
          <a:p>
            <a:endParaRPr lang="cs-CZ" sz="1800" dirty="0"/>
          </a:p>
          <a:p>
            <a:pPr marL="0" indent="0" algn="ctr">
              <a:buNone/>
            </a:pPr>
            <a:r>
              <a:rPr lang="cs-CZ" sz="2800" dirty="0">
                <a:hlinkClick r:id="rId2"/>
              </a:rPr>
              <a:t>https://www.tp-plasty.cz/</a:t>
            </a:r>
            <a:r>
              <a:rPr lang="cs-CZ" sz="2800" dirty="0"/>
              <a:t> </a:t>
            </a:r>
          </a:p>
          <a:p>
            <a:endParaRPr lang="cs-CZ" sz="1800" dirty="0"/>
          </a:p>
          <a:p>
            <a:endParaRPr lang="cs-CZ" sz="1800" dirty="0"/>
          </a:p>
          <a:p>
            <a:pPr marL="0" indent="0">
              <a:buNone/>
            </a:pPr>
            <a:r>
              <a:rPr lang="cs-CZ" sz="1800" dirty="0"/>
              <a:t>Česká technologická platforma Plasty</a:t>
            </a:r>
            <a:br>
              <a:rPr lang="cs-CZ" sz="1800" dirty="0"/>
            </a:br>
            <a:r>
              <a:rPr lang="cs-CZ" sz="1800" dirty="0"/>
              <a:t>Rubeška 393/7 </a:t>
            </a:r>
            <a:br>
              <a:rPr lang="cs-CZ" sz="1800" dirty="0"/>
            </a:br>
            <a:r>
              <a:rPr lang="cs-CZ" sz="1800" dirty="0"/>
              <a:t>190 00 Praha 9</a:t>
            </a:r>
          </a:p>
          <a:p>
            <a:endParaRPr lang="cs-CZ" sz="1800" dirty="0"/>
          </a:p>
          <a:p>
            <a:endParaRPr lang="cs-CZ" sz="1800" dirty="0"/>
          </a:p>
          <a:p>
            <a:pPr marL="0" indent="0">
              <a:buNone/>
            </a:pPr>
            <a:r>
              <a:rPr lang="cs-CZ" sz="1800" dirty="0">
                <a:hlinkClick r:id="rId3" tooltip="Formulář přihlášky"/>
              </a:rPr>
              <a:t>Přihláška:</a:t>
            </a:r>
            <a:r>
              <a:rPr lang="cs-CZ" sz="1800" dirty="0"/>
              <a:t> </a:t>
            </a:r>
            <a:r>
              <a:rPr lang="cs-CZ" sz="1200" dirty="0"/>
              <a:t>(tp-plasty.cz/</a:t>
            </a:r>
            <a:r>
              <a:rPr lang="cs-CZ" sz="1200" dirty="0" err="1"/>
              <a:t>images</a:t>
            </a:r>
            <a:r>
              <a:rPr lang="cs-CZ" sz="1200" dirty="0"/>
              <a:t>/dokumenty/!formular_prihlasky_ke_clenstvi_v_CTP_PLASTY(2017).doc)</a:t>
            </a:r>
            <a:endParaRPr lang="cs-CZ" sz="1800" dirty="0"/>
          </a:p>
          <a:p>
            <a:pPr marL="357188" indent="0">
              <a:buNone/>
            </a:pP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27B5F-CD8E-4BEC-B6BA-54E42988C5E4}" type="slidenum">
              <a:rPr lang="cs-CZ" altLang="cs-CZ" smtClean="0"/>
              <a:pPr/>
              <a:t>5</a:t>
            </a:fld>
            <a:endParaRPr lang="cs-CZ" altLang="cs-CZ"/>
          </a:p>
        </p:txBody>
      </p:sp>
      <p:pic>
        <p:nvPicPr>
          <p:cNvPr id="5" name="Obrázek 4" descr="ctpp_logo_kratke_barva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59420"/>
            <a:ext cx="1510285" cy="1126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23903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Zástupný symbol pro obsah 1"/>
          <p:cNvSpPr>
            <a:spLocks noGrp="1"/>
          </p:cNvSpPr>
          <p:nvPr>
            <p:ph/>
          </p:nvPr>
        </p:nvSpPr>
        <p:spPr>
          <a:xfrm>
            <a:off x="214313" y="500063"/>
            <a:ext cx="8572500" cy="5809257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Aktivity a výstupy – projekt Plasty I</a:t>
            </a:r>
            <a:endParaRPr lang="cs-CZ" sz="2000" b="1" dirty="0">
              <a:solidFill>
                <a:srgbClr val="0000CC"/>
              </a:solidFill>
              <a:latin typeface="Tahoma" pitchFamily="34" charset="0"/>
              <a:cs typeface="Times New Roman" pitchFamily="18" charset="0"/>
            </a:endParaRPr>
          </a:p>
          <a:p>
            <a:pPr marL="542925" indent="-277813">
              <a:buFontTx/>
              <a:buNone/>
              <a:tabLst>
                <a:tab pos="542925" algn="l"/>
              </a:tabLst>
              <a:defRPr/>
            </a:pPr>
            <a:endParaRPr lang="cs-CZ" sz="1800" b="1" dirty="0">
              <a:solidFill>
                <a:srgbClr val="0000CC"/>
              </a:solidFill>
              <a:latin typeface="Tahoma" pitchFamily="34" charset="0"/>
            </a:endParaRPr>
          </a:p>
          <a:p>
            <a:pPr marL="542925" indent="-277813">
              <a:buFontTx/>
              <a:buNone/>
              <a:tabLst>
                <a:tab pos="542925" algn="l"/>
              </a:tabLst>
              <a:defRPr/>
            </a:pPr>
            <a:r>
              <a:rPr lang="cs-CZ" sz="1800" b="1" dirty="0">
                <a:solidFill>
                  <a:srgbClr val="0000CC"/>
                </a:solidFill>
                <a:latin typeface="Tahoma" pitchFamily="34" charset="0"/>
              </a:rPr>
              <a:t>Období podpory: 2012 – 2014</a:t>
            </a:r>
          </a:p>
          <a:p>
            <a:pPr marL="542925" indent="-277813">
              <a:buFontTx/>
              <a:buNone/>
              <a:tabLst>
                <a:tab pos="542925" algn="l"/>
              </a:tabLst>
              <a:defRPr/>
            </a:pPr>
            <a:endParaRPr lang="cs-CZ" sz="1800" b="1" dirty="0">
              <a:solidFill>
                <a:srgbClr val="0000CC"/>
              </a:solidFill>
              <a:latin typeface="Tahoma" pitchFamily="34" charset="0"/>
            </a:endParaRPr>
          </a:p>
          <a:p>
            <a:pPr marL="542925" indent="-277813">
              <a:buFontTx/>
              <a:buNone/>
              <a:tabLst>
                <a:tab pos="542925" algn="l"/>
              </a:tabLst>
              <a:defRPr/>
            </a:pPr>
            <a:r>
              <a:rPr lang="cs-CZ" sz="1800" b="1" dirty="0">
                <a:solidFill>
                  <a:srgbClr val="0000CC"/>
                </a:solidFill>
                <a:latin typeface="Tahoma" pitchFamily="34" charset="0"/>
              </a:rPr>
              <a:t>Zaměření (mimo jiné): </a:t>
            </a:r>
          </a:p>
          <a:p>
            <a:pPr marL="542925" indent="-277813">
              <a:buFontTx/>
              <a:buNone/>
              <a:tabLst>
                <a:tab pos="542925" algn="l"/>
              </a:tabLst>
              <a:defRPr/>
            </a:pPr>
            <a:endParaRPr lang="cs-CZ" sz="1800" b="1" dirty="0">
              <a:solidFill>
                <a:srgbClr val="0000CC"/>
              </a:solidFill>
              <a:latin typeface="Tahoma" pitchFamily="34" charset="0"/>
            </a:endParaRPr>
          </a:p>
          <a:p>
            <a:pPr marL="984250" lvl="0">
              <a:buFont typeface="Wingdings" panose="05000000000000000000" pitchFamily="2" charset="2"/>
              <a:buChar char="Ø"/>
            </a:pPr>
            <a:r>
              <a:rPr lang="cs-CZ" sz="1800" dirty="0"/>
              <a:t>Výroba a zpracování biopolymerů </a:t>
            </a:r>
          </a:p>
          <a:p>
            <a:pPr marL="984250" lvl="0">
              <a:buFont typeface="Wingdings" panose="05000000000000000000" pitchFamily="2" charset="2"/>
              <a:buChar char="Ø"/>
            </a:pPr>
            <a:r>
              <a:rPr lang="cs-CZ" sz="1800" dirty="0"/>
              <a:t>Využití plastů po skončení jejich životnosti </a:t>
            </a:r>
          </a:p>
          <a:p>
            <a:pPr marL="984250" lvl="0">
              <a:buFont typeface="Wingdings" panose="05000000000000000000" pitchFamily="2" charset="2"/>
              <a:buChar char="Ø"/>
            </a:pPr>
            <a:endParaRPr lang="cs-CZ" sz="1800" dirty="0"/>
          </a:p>
          <a:p>
            <a:pPr marL="542925" indent="-277813">
              <a:buFontTx/>
              <a:buNone/>
              <a:tabLst>
                <a:tab pos="542925" algn="l"/>
              </a:tabLst>
              <a:defRPr/>
            </a:pPr>
            <a:r>
              <a:rPr lang="cs-CZ" sz="1800" b="1" dirty="0">
                <a:solidFill>
                  <a:srgbClr val="0000CC"/>
                </a:solidFill>
                <a:latin typeface="Tahoma" pitchFamily="34" charset="0"/>
              </a:rPr>
              <a:t>Cílové projekty (mimo jiné):</a:t>
            </a:r>
          </a:p>
          <a:p>
            <a:pPr marL="542925" indent="-277813">
              <a:buFontTx/>
              <a:buNone/>
              <a:tabLst>
                <a:tab pos="542925" algn="l"/>
              </a:tabLst>
              <a:defRPr/>
            </a:pPr>
            <a:endParaRPr lang="cs-CZ" sz="2000" b="1" dirty="0">
              <a:solidFill>
                <a:srgbClr val="0000CC"/>
              </a:solidFill>
              <a:latin typeface="Tahoma" pitchFamily="34" charset="0"/>
            </a:endParaRPr>
          </a:p>
          <a:p>
            <a:pPr marL="1074738" indent="-446088">
              <a:buFontTx/>
              <a:buNone/>
              <a:tabLst>
                <a:tab pos="1074738" algn="l"/>
              </a:tabLst>
              <a:defRPr/>
            </a:pPr>
            <a:r>
              <a:rPr lang="en-US" sz="2000" b="1" dirty="0">
                <a:solidFill>
                  <a:srgbClr val="0000CC"/>
                </a:solidFill>
                <a:latin typeface="Tahoma" pitchFamily="34" charset="0"/>
              </a:rPr>
              <a:t>♦	</a:t>
            </a:r>
            <a:r>
              <a:rPr lang="en-US" sz="1800" b="1" dirty="0">
                <a:solidFill>
                  <a:srgbClr val="0000CC"/>
                </a:solidFill>
                <a:latin typeface="Tahoma" pitchFamily="34" charset="0"/>
              </a:rPr>
              <a:t>Sustainability</a:t>
            </a:r>
            <a:r>
              <a:rPr lang="en-US" sz="1800" dirty="0">
                <a:solidFill>
                  <a:srgbClr val="0000CC"/>
                </a:solidFill>
                <a:latin typeface="Tahoma" pitchFamily="34" charset="0"/>
              </a:rPr>
              <a:t> of Packaging</a:t>
            </a:r>
            <a:endParaRPr lang="en-US" sz="1800" dirty="0"/>
          </a:p>
          <a:p>
            <a:pPr marL="1074738" indent="-446088">
              <a:buFontTx/>
              <a:buNone/>
              <a:tabLst>
                <a:tab pos="1074738" algn="l"/>
              </a:tabLst>
              <a:defRPr/>
            </a:pPr>
            <a:r>
              <a:rPr lang="en-US" sz="1800" dirty="0">
                <a:solidFill>
                  <a:srgbClr val="0000CC"/>
                </a:solidFill>
                <a:latin typeface="Tahoma" pitchFamily="34" charset="0"/>
              </a:rPr>
              <a:t>♦	</a:t>
            </a:r>
            <a:r>
              <a:rPr lang="en-US" sz="1800" b="1" dirty="0">
                <a:solidFill>
                  <a:srgbClr val="0000CC"/>
                </a:solidFill>
                <a:latin typeface="Tahoma" pitchFamily="34" charset="0"/>
              </a:rPr>
              <a:t>Waste</a:t>
            </a:r>
            <a:r>
              <a:rPr lang="en-US" sz="1800" dirty="0">
                <a:solidFill>
                  <a:srgbClr val="0000CC"/>
                </a:solidFill>
                <a:latin typeface="Tahoma" pitchFamily="34" charset="0"/>
              </a:rPr>
              <a:t> </a:t>
            </a:r>
            <a:r>
              <a:rPr lang="cs-CZ" sz="1800" dirty="0">
                <a:solidFill>
                  <a:srgbClr val="0000CC"/>
                </a:solidFill>
                <a:latin typeface="Tahoma" pitchFamily="34" charset="0"/>
              </a:rPr>
              <a:t>M</a:t>
            </a:r>
            <a:r>
              <a:rPr lang="en-US" sz="1800" dirty="0" err="1">
                <a:solidFill>
                  <a:srgbClr val="0000CC"/>
                </a:solidFill>
                <a:latin typeface="Tahoma" pitchFamily="34" charset="0"/>
              </a:rPr>
              <a:t>anagement</a:t>
            </a:r>
            <a:endParaRPr lang="en-US" sz="1800" dirty="0"/>
          </a:p>
          <a:p>
            <a:pPr marL="1074738" indent="-446088">
              <a:buFontTx/>
              <a:buNone/>
              <a:tabLst>
                <a:tab pos="1074738" algn="l"/>
              </a:tabLst>
              <a:defRPr/>
            </a:pPr>
            <a:r>
              <a:rPr lang="en-US" sz="1800" dirty="0">
                <a:solidFill>
                  <a:srgbClr val="0000CC"/>
                </a:solidFill>
                <a:latin typeface="Tahoma" pitchFamily="34" charset="0"/>
              </a:rPr>
              <a:t>♦</a:t>
            </a:r>
            <a:r>
              <a:rPr lang="cs-CZ" sz="1800" dirty="0">
                <a:solidFill>
                  <a:srgbClr val="0000CC"/>
                </a:solidFill>
                <a:latin typeface="Tahoma" pitchFamily="34" charset="0"/>
              </a:rPr>
              <a:t>	</a:t>
            </a:r>
            <a:r>
              <a:rPr lang="en-US" sz="1800" b="1" dirty="0">
                <a:solidFill>
                  <a:srgbClr val="0000CC"/>
                </a:solidFill>
                <a:latin typeface="Tahoma" pitchFamily="34" charset="0"/>
              </a:rPr>
              <a:t>Recycling</a:t>
            </a:r>
            <a:r>
              <a:rPr lang="en-US" sz="1800" dirty="0">
                <a:solidFill>
                  <a:srgbClr val="0000CC"/>
                </a:solidFill>
                <a:latin typeface="Tahoma" pitchFamily="34" charset="0"/>
              </a:rPr>
              <a:t> of </a:t>
            </a:r>
            <a:r>
              <a:rPr lang="cs-CZ" sz="1800" dirty="0">
                <a:solidFill>
                  <a:srgbClr val="0000CC"/>
                </a:solidFill>
                <a:latin typeface="Tahoma" pitchFamily="34" charset="0"/>
              </a:rPr>
              <a:t>P</a:t>
            </a:r>
            <a:r>
              <a:rPr lang="en-US" sz="1800" dirty="0" err="1">
                <a:solidFill>
                  <a:srgbClr val="0000CC"/>
                </a:solidFill>
                <a:latin typeface="Tahoma" pitchFamily="34" charset="0"/>
              </a:rPr>
              <a:t>lastics</a:t>
            </a:r>
            <a:r>
              <a:rPr lang="en-US" sz="1800" dirty="0">
                <a:solidFill>
                  <a:srgbClr val="0000CC"/>
                </a:solidFill>
                <a:latin typeface="Tahoma" pitchFamily="34" charset="0"/>
              </a:rPr>
              <a:t> from </a:t>
            </a:r>
            <a:r>
              <a:rPr lang="cs-CZ" sz="1800" dirty="0">
                <a:solidFill>
                  <a:srgbClr val="0000CC"/>
                </a:solidFill>
                <a:latin typeface="Tahoma" pitchFamily="34" charset="0"/>
              </a:rPr>
              <a:t>C</a:t>
            </a:r>
            <a:r>
              <a:rPr lang="en-US" sz="1800" dirty="0" err="1">
                <a:solidFill>
                  <a:srgbClr val="0000CC"/>
                </a:solidFill>
                <a:latin typeface="Tahoma" pitchFamily="34" charset="0"/>
              </a:rPr>
              <a:t>onstruction</a:t>
            </a:r>
            <a:r>
              <a:rPr lang="en-US" sz="1800" dirty="0">
                <a:solidFill>
                  <a:srgbClr val="0000CC"/>
                </a:solidFill>
                <a:latin typeface="Tahoma" pitchFamily="34" charset="0"/>
              </a:rPr>
              <a:t> </a:t>
            </a:r>
            <a:r>
              <a:rPr lang="cs-CZ" sz="1800" dirty="0">
                <a:solidFill>
                  <a:srgbClr val="0000CC"/>
                </a:solidFill>
                <a:latin typeface="Tahoma" pitchFamily="34" charset="0"/>
              </a:rPr>
              <a:t>I</a:t>
            </a:r>
            <a:r>
              <a:rPr lang="en-US" sz="1800" dirty="0" err="1">
                <a:solidFill>
                  <a:srgbClr val="0000CC"/>
                </a:solidFill>
                <a:latin typeface="Tahoma" pitchFamily="34" charset="0"/>
              </a:rPr>
              <a:t>ndustry</a:t>
            </a:r>
            <a:endParaRPr lang="cs-CZ" sz="1800" dirty="0">
              <a:solidFill>
                <a:srgbClr val="0000CC"/>
              </a:solidFill>
              <a:latin typeface="Tahoma" pitchFamily="34" charset="0"/>
            </a:endParaRPr>
          </a:p>
          <a:p>
            <a:pPr marL="1074738" indent="-446088">
              <a:buFontTx/>
              <a:buNone/>
              <a:tabLst>
                <a:tab pos="1074738" algn="l"/>
              </a:tabLst>
              <a:defRPr/>
            </a:pPr>
            <a:r>
              <a:rPr lang="en-US" sz="1800" dirty="0">
                <a:solidFill>
                  <a:srgbClr val="0000CC"/>
                </a:solidFill>
                <a:latin typeface="Tahoma" pitchFamily="34" charset="0"/>
              </a:rPr>
              <a:t>♦	Decrease of </a:t>
            </a:r>
            <a:r>
              <a:rPr lang="cs-CZ" sz="1800" dirty="0">
                <a:solidFill>
                  <a:srgbClr val="0000CC"/>
                </a:solidFill>
                <a:latin typeface="Tahoma" pitchFamily="34" charset="0"/>
              </a:rPr>
              <a:t>L</a:t>
            </a:r>
            <a:r>
              <a:rPr lang="en-US" sz="1800" dirty="0" err="1">
                <a:solidFill>
                  <a:srgbClr val="0000CC"/>
                </a:solidFill>
                <a:latin typeface="Tahoma" pitchFamily="34" charset="0"/>
              </a:rPr>
              <a:t>andfill</a:t>
            </a:r>
            <a:r>
              <a:rPr lang="en-US" sz="1800" dirty="0">
                <a:solidFill>
                  <a:srgbClr val="0000CC"/>
                </a:solidFill>
                <a:latin typeface="Tahoma" pitchFamily="34" charset="0"/>
              </a:rPr>
              <a:t> and </a:t>
            </a:r>
            <a:r>
              <a:rPr lang="cs-CZ" sz="1800" b="1" dirty="0">
                <a:solidFill>
                  <a:srgbClr val="0000CC"/>
                </a:solidFill>
                <a:latin typeface="Tahoma" pitchFamily="34" charset="0"/>
              </a:rPr>
              <a:t>E</a:t>
            </a:r>
            <a:r>
              <a:rPr lang="en-US" sz="1800" b="1" dirty="0" err="1">
                <a:solidFill>
                  <a:srgbClr val="0000CC"/>
                </a:solidFill>
                <a:latin typeface="Tahoma" pitchFamily="34" charset="0"/>
              </a:rPr>
              <a:t>nergy</a:t>
            </a:r>
            <a:r>
              <a:rPr lang="en-US" sz="1800" b="1" dirty="0">
                <a:solidFill>
                  <a:srgbClr val="0000CC"/>
                </a:solidFill>
                <a:latin typeface="Tahoma" pitchFamily="34" charset="0"/>
              </a:rPr>
              <a:t> </a:t>
            </a:r>
            <a:r>
              <a:rPr lang="cs-CZ" sz="1800" b="1" dirty="0">
                <a:solidFill>
                  <a:srgbClr val="0000CC"/>
                </a:solidFill>
                <a:latin typeface="Tahoma" pitchFamily="34" charset="0"/>
              </a:rPr>
              <a:t>U</a:t>
            </a:r>
            <a:r>
              <a:rPr lang="en-US" sz="1800" b="1" dirty="0" err="1">
                <a:solidFill>
                  <a:srgbClr val="0000CC"/>
                </a:solidFill>
                <a:latin typeface="Tahoma" pitchFamily="34" charset="0"/>
              </a:rPr>
              <a:t>tilization</a:t>
            </a:r>
            <a:endParaRPr lang="en-US" sz="1800" b="1" dirty="0">
              <a:solidFill>
                <a:srgbClr val="0000CC"/>
              </a:solidFill>
              <a:latin typeface="Tahoma" pitchFamily="34" charset="0"/>
            </a:endParaRPr>
          </a:p>
          <a:p>
            <a:pPr marL="1074738" indent="-446088">
              <a:buFontTx/>
              <a:buNone/>
              <a:tabLst>
                <a:tab pos="1074738" algn="l"/>
              </a:tabLst>
              <a:defRPr/>
            </a:pPr>
            <a:r>
              <a:rPr lang="en-US" sz="1800" dirty="0">
                <a:solidFill>
                  <a:srgbClr val="0000CC"/>
                </a:solidFill>
                <a:latin typeface="Tahoma" pitchFamily="34" charset="0"/>
              </a:rPr>
              <a:t>♦	</a:t>
            </a:r>
            <a:r>
              <a:rPr lang="en-US" sz="1800" b="1" dirty="0">
                <a:solidFill>
                  <a:srgbClr val="0000CC"/>
                </a:solidFill>
                <a:latin typeface="Tahoma" pitchFamily="34" charset="0"/>
              </a:rPr>
              <a:t>Biodegradable</a:t>
            </a:r>
            <a:r>
              <a:rPr lang="en-US" sz="1800" dirty="0">
                <a:solidFill>
                  <a:srgbClr val="0000CC"/>
                </a:solidFill>
                <a:latin typeface="Tahoma" pitchFamily="34" charset="0"/>
              </a:rPr>
              <a:t> </a:t>
            </a:r>
            <a:r>
              <a:rPr lang="cs-CZ" sz="1800" dirty="0">
                <a:solidFill>
                  <a:srgbClr val="0000CC"/>
                </a:solidFill>
                <a:latin typeface="Tahoma" pitchFamily="34" charset="0"/>
              </a:rPr>
              <a:t>P</a:t>
            </a:r>
            <a:r>
              <a:rPr lang="en-US" sz="1800" dirty="0" err="1">
                <a:solidFill>
                  <a:srgbClr val="0000CC"/>
                </a:solidFill>
                <a:latin typeface="Tahoma" pitchFamily="34" charset="0"/>
              </a:rPr>
              <a:t>lastics</a:t>
            </a:r>
            <a:endParaRPr lang="en-GB" sz="2000" b="1" dirty="0">
              <a:solidFill>
                <a:srgbClr val="0000CC"/>
              </a:solidFill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8195" name="Zástupný symbol pro číslo snímku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DFB1537E-6DD2-4CDD-99AD-6B9E548363B4}" type="slidenum">
              <a:rPr lang="cs-CZ" altLang="cs-CZ" b="0"/>
              <a:pPr eaLnBrk="1" hangingPunct="1"/>
              <a:t>6</a:t>
            </a:fld>
            <a:endParaRPr lang="cs-CZ" altLang="cs-CZ" b="0"/>
          </a:p>
        </p:txBody>
      </p:sp>
      <p:pic>
        <p:nvPicPr>
          <p:cNvPr id="8196" name="Obrázek 3" descr="ctpp_logo_kratke_barva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6152" y="0"/>
            <a:ext cx="1507423" cy="1124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17800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Zástupný symbol pro obsah 1"/>
          <p:cNvSpPr>
            <a:spLocks noGrp="1"/>
          </p:cNvSpPr>
          <p:nvPr>
            <p:ph/>
          </p:nvPr>
        </p:nvSpPr>
        <p:spPr>
          <a:xfrm>
            <a:off x="214313" y="500063"/>
            <a:ext cx="8572500" cy="5809257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Aktivity a výstupy – projekt Plasty II</a:t>
            </a:r>
            <a:endParaRPr lang="cs-CZ" sz="2000" b="1" dirty="0">
              <a:solidFill>
                <a:srgbClr val="0000CC"/>
              </a:solidFill>
              <a:latin typeface="Tahoma" pitchFamily="34" charset="0"/>
              <a:cs typeface="Times New Roman" pitchFamily="18" charset="0"/>
            </a:endParaRPr>
          </a:p>
          <a:p>
            <a:pPr marL="542925" indent="-277813">
              <a:buFontTx/>
              <a:buNone/>
              <a:tabLst>
                <a:tab pos="542925" algn="l"/>
              </a:tabLst>
              <a:defRPr/>
            </a:pPr>
            <a:endParaRPr lang="cs-CZ" sz="1800" b="1" dirty="0">
              <a:solidFill>
                <a:srgbClr val="0000CC"/>
              </a:solidFill>
              <a:latin typeface="Tahoma" pitchFamily="34" charset="0"/>
            </a:endParaRPr>
          </a:p>
          <a:p>
            <a:pPr marL="542925" indent="-277813">
              <a:buFontTx/>
              <a:buNone/>
              <a:tabLst>
                <a:tab pos="542925" algn="l"/>
              </a:tabLst>
              <a:defRPr/>
            </a:pPr>
            <a:r>
              <a:rPr lang="cs-CZ" sz="1800" dirty="0">
                <a:solidFill>
                  <a:srgbClr val="0000CC"/>
                </a:solidFill>
                <a:latin typeface="Tahoma" pitchFamily="34" charset="0"/>
              </a:rPr>
              <a:t>Období podpory: 2016 - 2019</a:t>
            </a:r>
          </a:p>
          <a:p>
            <a:pPr marL="542925" indent="-277813">
              <a:buFontTx/>
              <a:buNone/>
              <a:tabLst>
                <a:tab pos="542925" algn="l"/>
              </a:tabLst>
              <a:defRPr/>
            </a:pPr>
            <a:endParaRPr lang="cs-CZ" sz="1800" b="1" dirty="0">
              <a:solidFill>
                <a:srgbClr val="0000CC"/>
              </a:solidFill>
              <a:latin typeface="Tahoma" pitchFamily="34" charset="0"/>
            </a:endParaRPr>
          </a:p>
          <a:p>
            <a:pPr marL="277813" indent="-11113">
              <a:buFontTx/>
              <a:buNone/>
              <a:tabLst>
                <a:tab pos="542925" algn="l"/>
              </a:tabLst>
              <a:defRPr/>
            </a:pPr>
            <a:r>
              <a:rPr lang="cs-CZ" sz="1800" dirty="0">
                <a:solidFill>
                  <a:srgbClr val="0000CC"/>
                </a:solidFill>
                <a:latin typeface="Tahoma" pitchFamily="34" charset="0"/>
              </a:rPr>
              <a:t>Zaměření Strategické výzkumné agendy, Implementačního akčního plánu a Technologického </a:t>
            </a:r>
            <a:r>
              <a:rPr lang="cs-CZ" sz="1800" dirty="0" err="1">
                <a:solidFill>
                  <a:srgbClr val="0000CC"/>
                </a:solidFill>
                <a:latin typeface="Tahoma" pitchFamily="34" charset="0"/>
              </a:rPr>
              <a:t>foresightu</a:t>
            </a:r>
            <a:r>
              <a:rPr lang="cs-CZ" sz="1800" dirty="0">
                <a:solidFill>
                  <a:srgbClr val="0000CC"/>
                </a:solidFill>
                <a:latin typeface="Tahoma" pitchFamily="34" charset="0"/>
              </a:rPr>
              <a:t> (mimo jiné): </a:t>
            </a:r>
          </a:p>
          <a:p>
            <a:pPr marL="542925" indent="-277813">
              <a:buFontTx/>
              <a:buNone/>
              <a:tabLst>
                <a:tab pos="542925" algn="l"/>
              </a:tabLst>
              <a:defRPr/>
            </a:pPr>
            <a:endParaRPr lang="cs-CZ" sz="1800" b="1" dirty="0">
              <a:solidFill>
                <a:srgbClr val="0000CC"/>
              </a:solidFill>
              <a:latin typeface="Tahoma" pitchFamily="34" charset="0"/>
            </a:endParaRPr>
          </a:p>
          <a:p>
            <a:pPr marL="984250" lvl="0">
              <a:buFont typeface="Wingdings" panose="05000000000000000000" pitchFamily="2" charset="2"/>
              <a:buChar char="Ø"/>
            </a:pPr>
            <a:r>
              <a:rPr lang="cs-CZ" sz="1800" dirty="0"/>
              <a:t>Využití </a:t>
            </a:r>
            <a:r>
              <a:rPr lang="cs-CZ" sz="1800" b="1" dirty="0"/>
              <a:t>obnovitelných</a:t>
            </a:r>
            <a:r>
              <a:rPr lang="cs-CZ" sz="1800" dirty="0"/>
              <a:t> zdrojů – udržitelnost	</a:t>
            </a:r>
          </a:p>
          <a:p>
            <a:pPr marL="984250" lvl="0">
              <a:buFont typeface="Wingdings" panose="05000000000000000000" pitchFamily="2" charset="2"/>
              <a:buChar char="Ø"/>
            </a:pPr>
            <a:r>
              <a:rPr lang="cs-CZ" sz="1800" dirty="0"/>
              <a:t>Výroba a zpracování </a:t>
            </a:r>
            <a:r>
              <a:rPr lang="cs-CZ" sz="1800" b="1" dirty="0"/>
              <a:t>biopolymerů</a:t>
            </a:r>
            <a:r>
              <a:rPr lang="cs-CZ" sz="1800" dirty="0"/>
              <a:t> </a:t>
            </a:r>
          </a:p>
          <a:p>
            <a:pPr marL="984250" lvl="0">
              <a:buFont typeface="Wingdings" panose="05000000000000000000" pitchFamily="2" charset="2"/>
              <a:buChar char="Ø"/>
            </a:pPr>
            <a:r>
              <a:rPr lang="cs-CZ" sz="1800" dirty="0"/>
              <a:t>Snižování </a:t>
            </a:r>
            <a:r>
              <a:rPr lang="cs-CZ" sz="1800" b="1" dirty="0"/>
              <a:t>energetické</a:t>
            </a:r>
            <a:r>
              <a:rPr lang="cs-CZ" sz="1800" dirty="0"/>
              <a:t> náročnosti</a:t>
            </a:r>
          </a:p>
          <a:p>
            <a:pPr marL="984250">
              <a:buFont typeface="Wingdings" panose="05000000000000000000" pitchFamily="2" charset="2"/>
              <a:buChar char="Ø"/>
            </a:pPr>
            <a:r>
              <a:rPr lang="cs-CZ" sz="1800" dirty="0"/>
              <a:t>Použití plastů pro </a:t>
            </a:r>
            <a:r>
              <a:rPr lang="cs-CZ" sz="1800" b="1" dirty="0"/>
              <a:t>nízkoenergetické</a:t>
            </a:r>
            <a:r>
              <a:rPr lang="cs-CZ" sz="1800" dirty="0"/>
              <a:t> domy</a:t>
            </a:r>
          </a:p>
          <a:p>
            <a:pPr marL="984250">
              <a:buFont typeface="Wingdings" panose="05000000000000000000" pitchFamily="2" charset="2"/>
              <a:buChar char="Ø"/>
            </a:pPr>
            <a:r>
              <a:rPr lang="cs-CZ" sz="1800" dirty="0"/>
              <a:t>Udržitelné používání plastových obalů</a:t>
            </a:r>
          </a:p>
          <a:p>
            <a:pPr marL="984250" lvl="0">
              <a:buFont typeface="Wingdings" panose="05000000000000000000" pitchFamily="2" charset="2"/>
              <a:buChar char="Ø"/>
            </a:pPr>
            <a:r>
              <a:rPr lang="cs-CZ" sz="1800" dirty="0"/>
              <a:t>Využití plastů po skončení jejich životnosti</a:t>
            </a:r>
          </a:p>
          <a:p>
            <a:pPr marL="984250">
              <a:buFont typeface="Wingdings" panose="05000000000000000000" pitchFamily="2" charset="2"/>
              <a:buChar char="Ø"/>
            </a:pPr>
            <a:r>
              <a:rPr lang="cs-CZ" sz="1800" dirty="0"/>
              <a:t>Sběr, třídění a </a:t>
            </a:r>
            <a:r>
              <a:rPr lang="cs-CZ" sz="1800" b="1" dirty="0"/>
              <a:t>recyklace</a:t>
            </a:r>
            <a:r>
              <a:rPr lang="cs-CZ" sz="1800" dirty="0"/>
              <a:t> různých typů plastů</a:t>
            </a:r>
          </a:p>
          <a:p>
            <a:pPr marL="984250">
              <a:buFont typeface="Wingdings" panose="05000000000000000000" pitchFamily="2" charset="2"/>
              <a:buChar char="Ø"/>
            </a:pPr>
            <a:r>
              <a:rPr lang="cs-CZ" sz="1800" dirty="0"/>
              <a:t>Ukončení skládkování – </a:t>
            </a:r>
            <a:r>
              <a:rPr lang="cs-CZ" sz="1800" b="1" dirty="0"/>
              <a:t>energetické využití </a:t>
            </a:r>
            <a:r>
              <a:rPr lang="cs-CZ" sz="1800" dirty="0"/>
              <a:t>plastů</a:t>
            </a:r>
          </a:p>
          <a:p>
            <a:pPr marL="984250">
              <a:buFont typeface="Wingdings" panose="05000000000000000000" pitchFamily="2" charset="2"/>
              <a:buChar char="Ø"/>
            </a:pPr>
            <a:r>
              <a:rPr lang="cs-CZ" sz="1800" dirty="0" err="1"/>
              <a:t>Biodegradovatelné</a:t>
            </a:r>
            <a:r>
              <a:rPr lang="cs-CZ" sz="1800" dirty="0"/>
              <a:t> plasty</a:t>
            </a:r>
          </a:p>
          <a:p>
            <a:pPr marL="984250" lvl="0">
              <a:buFont typeface="Wingdings" panose="05000000000000000000" pitchFamily="2" charset="2"/>
              <a:buChar char="Ø"/>
            </a:pPr>
            <a:endParaRPr lang="cs-CZ" sz="1800" dirty="0"/>
          </a:p>
        </p:txBody>
      </p:sp>
      <p:sp>
        <p:nvSpPr>
          <p:cNvPr id="8195" name="Zástupný symbol pro číslo snímku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DFB1537E-6DD2-4CDD-99AD-6B9E548363B4}" type="slidenum">
              <a:rPr lang="cs-CZ" altLang="cs-CZ" b="0"/>
              <a:pPr eaLnBrk="1" hangingPunct="1"/>
              <a:t>7</a:t>
            </a:fld>
            <a:endParaRPr lang="cs-CZ" altLang="cs-CZ" b="0"/>
          </a:p>
        </p:txBody>
      </p:sp>
      <p:pic>
        <p:nvPicPr>
          <p:cNvPr id="8196" name="Obrázek 3" descr="ctpp_logo_kratke_barva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44624"/>
            <a:ext cx="1438275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38063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Zástupný symbol pro obsah 1"/>
          <p:cNvSpPr>
            <a:spLocks noGrp="1"/>
          </p:cNvSpPr>
          <p:nvPr>
            <p:ph/>
          </p:nvPr>
        </p:nvSpPr>
        <p:spPr>
          <a:xfrm>
            <a:off x="214313" y="500063"/>
            <a:ext cx="8572500" cy="5809257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Energetika a recyklace plastů</a:t>
            </a:r>
            <a:endParaRPr lang="cs-CZ" sz="2000" b="1" dirty="0">
              <a:solidFill>
                <a:srgbClr val="0000CC"/>
              </a:solidFill>
              <a:latin typeface="Tahoma" pitchFamily="34" charset="0"/>
              <a:cs typeface="Times New Roman" pitchFamily="18" charset="0"/>
            </a:endParaRPr>
          </a:p>
          <a:p>
            <a:pPr marL="542925" indent="-277813">
              <a:buFontTx/>
              <a:buNone/>
              <a:tabLst>
                <a:tab pos="542925" algn="l"/>
              </a:tabLst>
              <a:defRPr/>
            </a:pPr>
            <a:endParaRPr lang="cs-CZ" sz="1800" b="1" dirty="0">
              <a:solidFill>
                <a:srgbClr val="0000CC"/>
              </a:solidFill>
              <a:latin typeface="Tahoma" pitchFamily="34" charset="0"/>
            </a:endParaRPr>
          </a:p>
          <a:p>
            <a:pPr marL="984250">
              <a:buFont typeface="Wingdings" panose="05000000000000000000" pitchFamily="2" charset="2"/>
              <a:buChar char="Ø"/>
            </a:pPr>
            <a:endParaRPr lang="cs-CZ" sz="1800" dirty="0"/>
          </a:p>
          <a:p>
            <a:pPr marL="984250">
              <a:buFont typeface="Wingdings" panose="05000000000000000000" pitchFamily="2" charset="2"/>
              <a:buChar char="Ø"/>
            </a:pPr>
            <a:endParaRPr lang="cs-CZ" sz="1800" dirty="0"/>
          </a:p>
          <a:p>
            <a:pPr marL="984250">
              <a:buFont typeface="Wingdings" panose="05000000000000000000" pitchFamily="2" charset="2"/>
              <a:buChar char="Ø"/>
            </a:pPr>
            <a:endParaRPr lang="cs-CZ" sz="1800" dirty="0"/>
          </a:p>
          <a:p>
            <a:pPr marL="984250">
              <a:buFont typeface="Wingdings" panose="05000000000000000000" pitchFamily="2" charset="2"/>
              <a:buChar char="Ø"/>
            </a:pPr>
            <a:endParaRPr lang="cs-CZ" sz="1800" dirty="0"/>
          </a:p>
          <a:p>
            <a:pPr marL="984250">
              <a:buFont typeface="Wingdings" panose="05000000000000000000" pitchFamily="2" charset="2"/>
              <a:buChar char="Ø"/>
            </a:pPr>
            <a:endParaRPr lang="cs-CZ" sz="1800" dirty="0"/>
          </a:p>
          <a:p>
            <a:pPr marL="984250">
              <a:buFont typeface="Wingdings" panose="05000000000000000000" pitchFamily="2" charset="2"/>
              <a:buChar char="Ø"/>
            </a:pPr>
            <a:endParaRPr lang="cs-CZ" sz="1800" dirty="0"/>
          </a:p>
          <a:p>
            <a:pPr marL="984250">
              <a:buFont typeface="Wingdings" panose="05000000000000000000" pitchFamily="2" charset="2"/>
              <a:buChar char="Ø"/>
            </a:pPr>
            <a:endParaRPr lang="cs-CZ" sz="1800" dirty="0"/>
          </a:p>
          <a:p>
            <a:pPr marL="984250">
              <a:buFont typeface="Wingdings" panose="05000000000000000000" pitchFamily="2" charset="2"/>
              <a:buChar char="Ø"/>
            </a:pPr>
            <a:endParaRPr lang="cs-CZ" sz="1800" dirty="0"/>
          </a:p>
          <a:p>
            <a:pPr marL="984250">
              <a:buFont typeface="Wingdings" panose="05000000000000000000" pitchFamily="2" charset="2"/>
              <a:buChar char="Ø"/>
            </a:pPr>
            <a:endParaRPr lang="cs-CZ" sz="1800" dirty="0"/>
          </a:p>
          <a:p>
            <a:pPr marL="984250">
              <a:buFont typeface="Wingdings" panose="05000000000000000000" pitchFamily="2" charset="2"/>
              <a:buChar char="Ø"/>
            </a:pPr>
            <a:endParaRPr lang="cs-CZ" sz="1800" dirty="0"/>
          </a:p>
          <a:p>
            <a:pPr marL="984250">
              <a:buFont typeface="Wingdings" panose="05000000000000000000" pitchFamily="2" charset="2"/>
              <a:buChar char="Ø"/>
            </a:pPr>
            <a:endParaRPr lang="cs-CZ" sz="1800" dirty="0"/>
          </a:p>
          <a:p>
            <a:pPr marL="984250">
              <a:buFont typeface="Wingdings" panose="05000000000000000000" pitchFamily="2" charset="2"/>
              <a:buChar char="Ø"/>
            </a:pPr>
            <a:endParaRPr lang="cs-CZ" sz="1800" dirty="0"/>
          </a:p>
          <a:p>
            <a:pPr marL="984250">
              <a:buFont typeface="Wingdings" panose="05000000000000000000" pitchFamily="2" charset="2"/>
              <a:buChar char="Ø"/>
            </a:pPr>
            <a:endParaRPr lang="cs-CZ" sz="1800" dirty="0"/>
          </a:p>
          <a:p>
            <a:pPr marL="0" indent="0">
              <a:buNone/>
            </a:pPr>
            <a:endParaRPr lang="cs-CZ" sz="1600" dirty="0"/>
          </a:p>
          <a:p>
            <a:pPr marL="538163" indent="-538163">
              <a:buNone/>
            </a:pPr>
            <a:r>
              <a:rPr lang="cs-CZ" sz="1400" dirty="0"/>
              <a:t>Zdroj:	</a:t>
            </a:r>
            <a:r>
              <a:rPr lang="en-US" sz="1400" dirty="0"/>
              <a:t>TAKING THE EUROPEAN</a:t>
            </a:r>
            <a:r>
              <a:rPr lang="cs-CZ" sz="1400" dirty="0"/>
              <a:t> </a:t>
            </a:r>
            <a:r>
              <a:rPr lang="en-US" sz="1400" dirty="0"/>
              <a:t>CHEMICAL INDUSTRY</a:t>
            </a:r>
            <a:r>
              <a:rPr lang="cs-CZ" sz="1400" dirty="0"/>
              <a:t> </a:t>
            </a:r>
            <a:r>
              <a:rPr lang="en-US" sz="1400" dirty="0"/>
              <a:t>INTO THE</a:t>
            </a:r>
            <a:r>
              <a:rPr lang="cs-CZ" sz="1400" dirty="0"/>
              <a:t> </a:t>
            </a:r>
            <a:r>
              <a:rPr lang="en-US" sz="1400" dirty="0"/>
              <a:t>CIRCULAR</a:t>
            </a:r>
            <a:r>
              <a:rPr lang="cs-CZ" sz="1400" dirty="0"/>
              <a:t> </a:t>
            </a:r>
            <a:r>
              <a:rPr lang="en-US" sz="1400" dirty="0"/>
              <a:t>ECONOMY</a:t>
            </a:r>
            <a:r>
              <a:rPr lang="cs-CZ" sz="1400" dirty="0"/>
              <a:t>,</a:t>
            </a:r>
            <a:br>
              <a:rPr lang="cs-CZ" sz="1400" dirty="0"/>
            </a:br>
            <a:r>
              <a:rPr lang="cs-CZ" sz="1400" dirty="0" err="1"/>
              <a:t>Accenture</a:t>
            </a:r>
            <a:r>
              <a:rPr lang="cs-CZ" sz="1400" dirty="0"/>
              <a:t> 2017</a:t>
            </a:r>
            <a:endParaRPr lang="cs-CZ" sz="1600" dirty="0"/>
          </a:p>
        </p:txBody>
      </p:sp>
      <p:sp>
        <p:nvSpPr>
          <p:cNvPr id="8195" name="Zástupný symbol pro číslo snímku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DFB1537E-6DD2-4CDD-99AD-6B9E548363B4}" type="slidenum">
              <a:rPr lang="cs-CZ" altLang="cs-CZ" b="0"/>
              <a:pPr eaLnBrk="1" hangingPunct="1"/>
              <a:t>8</a:t>
            </a:fld>
            <a:endParaRPr lang="cs-CZ" altLang="cs-CZ" b="0"/>
          </a:p>
        </p:txBody>
      </p:sp>
      <p:pic>
        <p:nvPicPr>
          <p:cNvPr id="8196" name="Obrázek 3" descr="ctpp_logo_kratke_barva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44624"/>
            <a:ext cx="1438275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873" y="1196752"/>
            <a:ext cx="8581695" cy="4392488"/>
          </a:xfrm>
          <a:prstGeom prst="rect">
            <a:avLst/>
          </a:prstGeom>
        </p:spPr>
      </p:pic>
      <p:pic>
        <p:nvPicPr>
          <p:cNvPr id="6" name="Obrázek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73" y="3933056"/>
            <a:ext cx="1824854" cy="1368152"/>
          </a:xfrm>
          <a:prstGeom prst="rect">
            <a:avLst/>
          </a:prstGeom>
        </p:spPr>
      </p:pic>
      <p:pic>
        <p:nvPicPr>
          <p:cNvPr id="7" name="Obrázek 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1928" y="4780050"/>
            <a:ext cx="1296144" cy="605661"/>
          </a:xfrm>
          <a:prstGeom prst="rect">
            <a:avLst/>
          </a:prstGeom>
        </p:spPr>
      </p:pic>
      <p:pic>
        <p:nvPicPr>
          <p:cNvPr id="8" name="Obrázek 7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3933056"/>
            <a:ext cx="1823864" cy="846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9109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95DD6AE6-E15D-43ED-B7DA-B82725AA7AB0}" type="slidenum">
              <a:rPr lang="cs-CZ" altLang="cs-CZ" b="0"/>
              <a:pPr eaLnBrk="1" hangingPunct="1"/>
              <a:t>9</a:t>
            </a:fld>
            <a:endParaRPr lang="cs-CZ" altLang="cs-CZ" b="0"/>
          </a:p>
        </p:txBody>
      </p:sp>
      <p:sp>
        <p:nvSpPr>
          <p:cNvPr id="2051" name="Text Box 11"/>
          <p:cNvSpPr txBox="1">
            <a:spLocks noChangeArrowheads="1"/>
          </p:cNvSpPr>
          <p:nvPr/>
        </p:nvSpPr>
        <p:spPr bwMode="auto">
          <a:xfrm>
            <a:off x="808038" y="831577"/>
            <a:ext cx="7777162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cs-CZ" sz="2000" dirty="0">
              <a:solidFill>
                <a:srgbClr val="0000CC"/>
              </a:solidFill>
              <a:latin typeface="Tahoma" pitchFamily="34" charset="0"/>
            </a:endParaRPr>
          </a:p>
          <a:p>
            <a:pPr>
              <a:spcBef>
                <a:spcPct val="50000"/>
              </a:spcBef>
              <a:defRPr/>
            </a:pPr>
            <a:r>
              <a:rPr lang="cs-CZ" sz="2000" dirty="0">
                <a:solidFill>
                  <a:srgbClr val="0000CC"/>
                </a:solidFill>
                <a:latin typeface="Tahoma" pitchFamily="34" charset="0"/>
              </a:rPr>
              <a:t>Témata pro propojení</a:t>
            </a:r>
          </a:p>
          <a:p>
            <a:pPr>
              <a:spcBef>
                <a:spcPct val="50000"/>
              </a:spcBef>
              <a:defRPr/>
            </a:pPr>
            <a:r>
              <a:rPr lang="cs-CZ" sz="2000" dirty="0" smtClean="0">
                <a:solidFill>
                  <a:srgbClr val="0000CC"/>
                </a:solidFill>
                <a:latin typeface="Tahoma" pitchFamily="34" charset="0"/>
              </a:rPr>
              <a:t>Chemie – Plasty – Biosložky – Energetika – Vodík:</a:t>
            </a:r>
            <a:endParaRPr lang="cs-CZ" sz="2000" dirty="0">
              <a:solidFill>
                <a:srgbClr val="0000CC"/>
              </a:solidFill>
              <a:latin typeface="Tahoma" pitchFamily="34" charset="0"/>
            </a:endParaRPr>
          </a:p>
          <a:p>
            <a:pPr>
              <a:spcBef>
                <a:spcPct val="50000"/>
              </a:spcBef>
              <a:defRPr/>
            </a:pPr>
            <a:endParaRPr lang="cs-CZ" sz="2000" dirty="0">
              <a:solidFill>
                <a:srgbClr val="0000CC"/>
              </a:solidFill>
              <a:latin typeface="Tahoma" pitchFamily="34" charset="0"/>
            </a:endParaRPr>
          </a:p>
          <a:p>
            <a:pPr marL="719138" indent="-342900">
              <a:spcBef>
                <a:spcPct val="50000"/>
              </a:spcBef>
              <a:buFont typeface="Wingdings" panose="05000000000000000000" pitchFamily="2" charset="2"/>
              <a:buChar char="Ø"/>
              <a:defRPr/>
            </a:pPr>
            <a:r>
              <a:rPr lang="cs-CZ" sz="2000" dirty="0" smtClean="0">
                <a:solidFill>
                  <a:srgbClr val="0000CC"/>
                </a:solidFill>
                <a:latin typeface="Tahoma" pitchFamily="34" charset="0"/>
              </a:rPr>
              <a:t>Suroviny a jejich dostupnost</a:t>
            </a:r>
          </a:p>
          <a:p>
            <a:pPr marL="719138" indent="-342900">
              <a:spcBef>
                <a:spcPct val="50000"/>
              </a:spcBef>
              <a:buFont typeface="Wingdings" panose="05000000000000000000" pitchFamily="2" charset="2"/>
              <a:buChar char="Ø"/>
              <a:defRPr/>
            </a:pPr>
            <a:r>
              <a:rPr lang="cs-CZ" sz="2000" dirty="0" smtClean="0">
                <a:solidFill>
                  <a:srgbClr val="0000CC"/>
                </a:solidFill>
                <a:latin typeface="Tahoma" pitchFamily="34" charset="0"/>
              </a:rPr>
              <a:t>Energetická náročnost</a:t>
            </a:r>
          </a:p>
          <a:p>
            <a:pPr marL="719138" indent="-342900">
              <a:spcBef>
                <a:spcPct val="50000"/>
              </a:spcBef>
              <a:buFont typeface="Wingdings" panose="05000000000000000000" pitchFamily="2" charset="2"/>
              <a:buChar char="Ø"/>
              <a:defRPr/>
            </a:pPr>
            <a:r>
              <a:rPr lang="cs-CZ" sz="2000" dirty="0" smtClean="0">
                <a:solidFill>
                  <a:srgbClr val="0000CC"/>
                </a:solidFill>
                <a:latin typeface="Tahoma" pitchFamily="34" charset="0"/>
              </a:rPr>
              <a:t>Životní cyklus</a:t>
            </a:r>
          </a:p>
          <a:p>
            <a:pPr marL="719138" indent="-342900">
              <a:spcBef>
                <a:spcPct val="50000"/>
              </a:spcBef>
              <a:buFont typeface="Wingdings" panose="05000000000000000000" pitchFamily="2" charset="2"/>
              <a:buChar char="Ø"/>
              <a:defRPr/>
            </a:pPr>
            <a:r>
              <a:rPr lang="cs-CZ" sz="2000" dirty="0" err="1" smtClean="0">
                <a:solidFill>
                  <a:srgbClr val="0000CC"/>
                </a:solidFill>
                <a:latin typeface="Tahoma" pitchFamily="34" charset="0"/>
              </a:rPr>
              <a:t>Waste</a:t>
            </a:r>
            <a:r>
              <a:rPr lang="cs-CZ" sz="2000" dirty="0" smtClean="0">
                <a:solidFill>
                  <a:srgbClr val="0000CC"/>
                </a:solidFill>
                <a:latin typeface="Tahoma" pitchFamily="34" charset="0"/>
              </a:rPr>
              <a:t> </a:t>
            </a:r>
            <a:r>
              <a:rPr lang="cs-CZ" sz="2000" dirty="0">
                <a:solidFill>
                  <a:srgbClr val="0000CC"/>
                </a:solidFill>
                <a:latin typeface="Tahoma" pitchFamily="34" charset="0"/>
              </a:rPr>
              <a:t>to </a:t>
            </a:r>
            <a:r>
              <a:rPr lang="cs-CZ" sz="2000" dirty="0" err="1">
                <a:solidFill>
                  <a:srgbClr val="0000CC"/>
                </a:solidFill>
                <a:latin typeface="Tahoma" pitchFamily="34" charset="0"/>
              </a:rPr>
              <a:t>energy</a:t>
            </a:r>
            <a:r>
              <a:rPr lang="cs-CZ" sz="2000" dirty="0">
                <a:solidFill>
                  <a:srgbClr val="0000CC"/>
                </a:solidFill>
                <a:latin typeface="Tahoma" pitchFamily="34" charset="0"/>
              </a:rPr>
              <a:t>/</a:t>
            </a:r>
            <a:r>
              <a:rPr lang="cs-CZ" sz="2000" dirty="0" err="1">
                <a:solidFill>
                  <a:srgbClr val="0000CC"/>
                </a:solidFill>
                <a:latin typeface="Tahoma" pitchFamily="34" charset="0"/>
              </a:rPr>
              <a:t>waste</a:t>
            </a:r>
            <a:r>
              <a:rPr lang="cs-CZ" sz="2000" dirty="0">
                <a:solidFill>
                  <a:srgbClr val="0000CC"/>
                </a:solidFill>
                <a:latin typeface="Tahoma" pitchFamily="34" charset="0"/>
              </a:rPr>
              <a:t> to </a:t>
            </a:r>
            <a:r>
              <a:rPr lang="cs-CZ" sz="2000" dirty="0" err="1" smtClean="0">
                <a:solidFill>
                  <a:srgbClr val="0000CC"/>
                </a:solidFill>
                <a:latin typeface="Tahoma" pitchFamily="34" charset="0"/>
              </a:rPr>
              <a:t>sources</a:t>
            </a:r>
            <a:endParaRPr lang="cs-CZ" sz="2000" dirty="0" smtClean="0">
              <a:solidFill>
                <a:srgbClr val="0000CC"/>
              </a:solidFill>
              <a:latin typeface="Tahoma" pitchFamily="34" charset="0"/>
            </a:endParaRPr>
          </a:p>
          <a:p>
            <a:pPr marL="719138" indent="-342900">
              <a:spcBef>
                <a:spcPct val="50000"/>
              </a:spcBef>
              <a:buFont typeface="Wingdings" panose="05000000000000000000" pitchFamily="2" charset="2"/>
              <a:buChar char="Ø"/>
              <a:defRPr/>
            </a:pPr>
            <a:r>
              <a:rPr lang="cs-CZ" sz="2000" dirty="0" smtClean="0">
                <a:solidFill>
                  <a:srgbClr val="0000CC"/>
                </a:solidFill>
                <a:latin typeface="Tahoma" pitchFamily="34" charset="0"/>
              </a:rPr>
              <a:t>Vodík </a:t>
            </a:r>
            <a:r>
              <a:rPr lang="cs-CZ" sz="2000">
                <a:solidFill>
                  <a:srgbClr val="0000CC"/>
                </a:solidFill>
                <a:latin typeface="Tahoma" pitchFamily="34" charset="0"/>
              </a:rPr>
              <a:t>a </a:t>
            </a:r>
            <a:r>
              <a:rPr lang="cs-CZ" sz="2000" smtClean="0">
                <a:solidFill>
                  <a:srgbClr val="0000CC"/>
                </a:solidFill>
                <a:latin typeface="Tahoma" pitchFamily="34" charset="0"/>
              </a:rPr>
              <a:t>uhlík</a:t>
            </a:r>
            <a:endParaRPr lang="cs-CZ" sz="3200" b="0" dirty="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</a:endParaRPr>
          </a:p>
        </p:txBody>
      </p:sp>
      <p:sp>
        <p:nvSpPr>
          <p:cNvPr id="9220" name="Rectangle 15"/>
          <p:cNvSpPr>
            <a:spLocks noChangeArrowheads="1"/>
          </p:cNvSpPr>
          <p:nvPr/>
        </p:nvSpPr>
        <p:spPr bwMode="auto">
          <a:xfrm>
            <a:off x="8585200" y="5735638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FF3300"/>
              </a:buClr>
              <a:buSzPct val="120000"/>
            </a:pPr>
            <a:endParaRPr lang="cs-CZ" altLang="cs-CZ" sz="2000">
              <a:solidFill>
                <a:srgbClr val="0000FF"/>
              </a:solidFill>
              <a:latin typeface="Tahoma" panose="020B0604030504040204" pitchFamily="34" charset="0"/>
            </a:endParaRPr>
          </a:p>
        </p:txBody>
      </p:sp>
      <p:pic>
        <p:nvPicPr>
          <p:cNvPr id="9221" name="Obrázek 4" descr="ctpp_logo_kratke_barv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88640"/>
            <a:ext cx="1724025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BASF_CONVERTED_TO_TAGS" val="1"/>
</p:tagLst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280</Words>
  <Application>Microsoft Office PowerPoint</Application>
  <PresentationFormat>Předvádění na obrazovce (4:3)</PresentationFormat>
  <Paragraphs>118</Paragraphs>
  <Slides>9</Slides>
  <Notes>2</Notes>
  <HiddenSlides>0</HiddenSlides>
  <MMClips>0</MMClips>
  <ScaleCrop>false</ScaleCrop>
  <HeadingPairs>
    <vt:vector size="8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5" baseType="lpstr">
      <vt:lpstr>Arial</vt:lpstr>
      <vt:lpstr>Tahoma</vt:lpstr>
      <vt:lpstr>Times New Roman</vt:lpstr>
      <vt:lpstr>Wingdings</vt:lpstr>
      <vt:lpstr>Výchozí návrh</vt:lpstr>
      <vt:lpstr>MSPhotoEd.3</vt:lpstr>
      <vt:lpstr>Prezentace aplikace PowerPoint</vt:lpstr>
      <vt:lpstr>Základní informace o ČTPP</vt:lpstr>
      <vt:lpstr>Členové ČTP Plasty</vt:lpstr>
      <vt:lpstr>Orgány ČTPP</vt:lpstr>
      <vt:lpstr>Další informace o ČTP Plasty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SCHP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PTP</dc:title>
  <dc:creator>reiss</dc:creator>
  <cp:lastModifiedBy>Soucek Ivan</cp:lastModifiedBy>
  <cp:revision>279</cp:revision>
  <cp:lastPrinted>2018-02-13T11:36:14Z</cp:lastPrinted>
  <dcterms:created xsi:type="dcterms:W3CDTF">2006-02-21T14:23:35Z</dcterms:created>
  <dcterms:modified xsi:type="dcterms:W3CDTF">2018-02-14T14:19:54Z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lassification_to_AIP">
    <vt:i4>0</vt:i4>
  </property>
</Properties>
</file>