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96" r:id="rId5"/>
    <p:sldMasterId id="2147483798" r:id="rId6"/>
  </p:sldMasterIdLst>
  <p:notesMasterIdLst>
    <p:notesMasterId r:id="rId17"/>
  </p:notesMasterIdLst>
  <p:handoutMasterIdLst>
    <p:handoutMasterId r:id="rId18"/>
  </p:handoutMasterIdLst>
  <p:sldIdLst>
    <p:sldId id="373" r:id="rId7"/>
    <p:sldId id="385" r:id="rId8"/>
    <p:sldId id="386" r:id="rId9"/>
    <p:sldId id="410" r:id="rId10"/>
    <p:sldId id="411" r:id="rId11"/>
    <p:sldId id="413" r:id="rId12"/>
    <p:sldId id="414" r:id="rId13"/>
    <p:sldId id="412" r:id="rId14"/>
    <p:sldId id="409" r:id="rId15"/>
    <p:sldId id="415" r:id="rId16"/>
  </p:sldIdLst>
  <p:sldSz cx="10690225" cy="7561263"/>
  <p:notesSz cx="6858000" cy="9144000"/>
  <p:defaultTextStyle>
    <a:defPPr>
      <a:defRPr lang="cs-CZ"/>
    </a:defPPr>
    <a:lvl1pPr algn="l" defTabSz="5810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288925" indent="293688" algn="l" defTabSz="5810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581025" indent="585788" algn="l" defTabSz="5810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73125" indent="877888" algn="l" defTabSz="5810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165225" indent="1169988" algn="l" defTabSz="581025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854A0"/>
    <a:srgbClr val="4D4D4D"/>
    <a:srgbClr val="42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13" autoAdjust="0"/>
    <p:restoredTop sz="94624" autoAdjust="0"/>
  </p:normalViewPr>
  <p:slideViewPr>
    <p:cSldViewPr>
      <p:cViewPr varScale="1">
        <p:scale>
          <a:sx n="100" d="100"/>
          <a:sy n="100" d="100"/>
        </p:scale>
        <p:origin x="1830" y="84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7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BFE84F-E36C-4DEA-A731-BF7E0A5BD698}" type="datetimeFigureOut">
              <a:rPr lang="cs-CZ"/>
              <a:pPr>
                <a:defRPr/>
              </a:pPr>
              <a:t>14.2.2018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5613">
              <a:defRPr sz="1200">
                <a:latin typeface="Calibri" panose="020F0502020204030204" pitchFamily="34" charset="0"/>
              </a:defRPr>
            </a:lvl1pPr>
          </a:lstStyle>
          <a:p>
            <a:fld id="{7E1BB0DC-9627-4E44-86AD-B565C28773D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81494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82000">
              <a:spcBef>
                <a:spcPct val="0"/>
              </a:spcBef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2B39A96-DE1F-4EE9-9A7E-FB02AD7E36EC}" type="datetimeFigureOut">
              <a:rPr lang="cs-CZ"/>
              <a:pPr>
                <a:defRPr/>
              </a:pPr>
              <a:t>14.2.2018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C8D693-986C-4B59-9BDD-AD6E58A27F4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07178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32BA58-E72D-401B-9DF0-2A309231D1DD}" type="slidenum">
              <a:rPr lang="cs-CZ" smtClean="0">
                <a:solidFill>
                  <a:prstClr val="black"/>
                </a:solidFill>
              </a:rPr>
              <a:pPr>
                <a:defRPr/>
              </a:pPr>
              <a:t>0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325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0700" y="1404938"/>
            <a:ext cx="9620250" cy="5184775"/>
          </a:xfrm>
          <a:prstGeom prst="rect">
            <a:avLst/>
          </a:prstGeom>
        </p:spPr>
        <p:txBody>
          <a:bodyPr lIns="91438" tIns="45719" rIns="91438" bIns="45719">
            <a:normAutofit/>
          </a:bodyPr>
          <a:lstStyle>
            <a:lvl1pPr>
              <a:buSzPct val="100000"/>
              <a:buFontTx/>
              <a:buBlip>
                <a:blip r:embed="rId2"/>
              </a:buBlip>
              <a:defRPr/>
            </a:lvl1pPr>
            <a:lvl2pPr>
              <a:buSzPct val="100000"/>
              <a:buFontTx/>
              <a:buBlip>
                <a:blip r:embed="rId3"/>
              </a:buBlip>
              <a:defRPr/>
            </a:lvl2pPr>
            <a:lvl3pPr>
              <a:buSzPct val="100000"/>
              <a:buFontTx/>
              <a:buBlip>
                <a:blip r:embed="rId4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3"/>
              </a:buBlip>
              <a:defRPr/>
            </a:lvl5pPr>
            <a:lvl6pPr>
              <a:buSzPct val="100000"/>
              <a:buFontTx/>
              <a:buBlip>
                <a:blip r:embed="rId2"/>
              </a:buBlip>
              <a:defRPr sz="1400" baseline="0"/>
            </a:lvl6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  <a:p>
            <a:pPr lvl="5"/>
            <a:r>
              <a:rPr lang="cs-CZ" dirty="0" smtClean="0"/>
              <a:t>Šestá úroveň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666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1"/>
          </p:nvPr>
        </p:nvSpPr>
        <p:spPr>
          <a:xfrm>
            <a:off x="520700" y="1404938"/>
            <a:ext cx="4752404" cy="5184775"/>
          </a:xfrm>
          <a:prstGeom prst="rect">
            <a:avLst/>
          </a:prstGeom>
        </p:spPr>
        <p:txBody>
          <a:bodyPr lIns="91438" tIns="45719" rIns="91438" bIns="45719">
            <a:normAutofit/>
          </a:bodyPr>
          <a:lstStyle>
            <a:lvl1pPr>
              <a:buSzPct val="100000"/>
              <a:buFontTx/>
              <a:buBlip>
                <a:blip r:embed="rId2"/>
              </a:buBlip>
              <a:defRPr/>
            </a:lvl1pPr>
            <a:lvl2pPr>
              <a:buSzPct val="100000"/>
              <a:buFontTx/>
              <a:buBlip>
                <a:blip r:embed="rId3"/>
              </a:buBlip>
              <a:defRPr/>
            </a:lvl2pPr>
            <a:lvl3pPr>
              <a:buSzPct val="100000"/>
              <a:buFontTx/>
              <a:buBlip>
                <a:blip r:embed="rId4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3"/>
              </a:buBlip>
              <a:defRPr/>
            </a:lvl5pPr>
            <a:lvl6pPr>
              <a:buSzPct val="100000"/>
              <a:buFontTx/>
              <a:buBlip>
                <a:blip r:embed="rId2"/>
              </a:buBlip>
              <a:defRPr sz="1400" baseline="0"/>
            </a:lvl6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  <a:p>
            <a:pPr lvl="5"/>
            <a:r>
              <a:rPr lang="cs-CZ" dirty="0" smtClean="0"/>
              <a:t>Šestá úroveň		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2"/>
          </p:nvPr>
        </p:nvSpPr>
        <p:spPr>
          <a:xfrm>
            <a:off x="5417244" y="1404367"/>
            <a:ext cx="4752404" cy="5184775"/>
          </a:xfrm>
          <a:prstGeom prst="rect">
            <a:avLst/>
          </a:prstGeom>
        </p:spPr>
        <p:txBody>
          <a:bodyPr lIns="91438" tIns="45719" rIns="91438" bIns="45719">
            <a:normAutofit/>
          </a:bodyPr>
          <a:lstStyle>
            <a:lvl1pPr>
              <a:buSzPct val="100000"/>
              <a:buFontTx/>
              <a:buBlip>
                <a:blip r:embed="rId2"/>
              </a:buBlip>
              <a:defRPr/>
            </a:lvl1pPr>
            <a:lvl2pPr>
              <a:buSzPct val="100000"/>
              <a:buFontTx/>
              <a:buBlip>
                <a:blip r:embed="rId3"/>
              </a:buBlip>
              <a:defRPr/>
            </a:lvl2pPr>
            <a:lvl3pPr>
              <a:buSzPct val="100000"/>
              <a:buFontTx/>
              <a:buBlip>
                <a:blip r:embed="rId4"/>
              </a:buBlip>
              <a:defRPr/>
            </a:lvl3pPr>
            <a:lvl4pPr>
              <a:buSzPct val="100000"/>
              <a:buFontTx/>
              <a:buBlip>
                <a:blip r:embed="rId2"/>
              </a:buBlip>
              <a:defRPr/>
            </a:lvl4pPr>
            <a:lvl5pPr>
              <a:buSzPct val="100000"/>
              <a:buFontTx/>
              <a:buBlip>
                <a:blip r:embed="rId3"/>
              </a:buBlip>
              <a:defRPr/>
            </a:lvl5pPr>
            <a:lvl6pPr>
              <a:buSzPct val="100000"/>
              <a:buFontTx/>
              <a:buBlip>
                <a:blip r:embed="rId2"/>
              </a:buBlip>
              <a:defRPr sz="1400" baseline="0"/>
            </a:lvl6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  <a:p>
            <a:pPr lvl="5"/>
            <a:r>
              <a:rPr lang="cs-CZ" dirty="0" smtClean="0"/>
              <a:t>Šestá úroveň	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484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665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theme" Target="../theme/theme2.xml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9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349969" y="2109054"/>
            <a:ext cx="9891687" cy="174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78" tIns="29189" rIns="58378" bIns="291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 smtClean="0"/>
              <a:t>Název prezentace</a:t>
            </a:r>
            <a:br>
              <a:rPr lang="cs-CZ" dirty="0" smtClean="0"/>
            </a:br>
            <a:r>
              <a:rPr lang="cs-CZ" dirty="0" smtClean="0"/>
              <a:t>může být více řádků</a:t>
            </a:r>
            <a:br>
              <a:rPr lang="cs-CZ" dirty="0" smtClean="0"/>
            </a:br>
            <a:endParaRPr lang="cs-CZ" dirty="0" smtClean="0"/>
          </a:p>
          <a:p>
            <a:pPr lvl="0"/>
            <a:endParaRPr lang="cs-CZ" dirty="0" smtClean="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577" y="4938602"/>
            <a:ext cx="8965079" cy="1587302"/>
          </a:xfrm>
          <a:prstGeom prst="rect">
            <a:avLst/>
          </a:prstGeom>
          <a:noFill/>
        </p:spPr>
      </p:pic>
      <p:pic>
        <p:nvPicPr>
          <p:cNvPr id="14338" name="Picture 2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88569" y="180231"/>
            <a:ext cx="2053087" cy="152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95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187"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373"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561"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747" algn="ctr" defTabSz="581008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215894" indent="-215894" algn="r" defTabSz="581008" rtl="0" eaLnBrk="1" fontAlgn="base" hangingPunct="1">
        <a:spcBef>
          <a:spcPct val="20000"/>
        </a:spcBef>
        <a:spcAft>
          <a:spcPct val="0"/>
        </a:spcAft>
        <a:buFont typeface="Arial" charset="0"/>
        <a:defRPr lang="cs-CZ" sz="5600" b="1" kern="0" dirty="0" smtClean="0">
          <a:solidFill>
            <a:schemeClr val="tx1"/>
          </a:solidFill>
          <a:latin typeface="+mj-lt"/>
          <a:ea typeface="+mj-ea"/>
          <a:cs typeface="+mj-cs"/>
        </a:defRPr>
      </a:lvl1pPr>
      <a:lvl2pPr marL="471475" indent="-179383" algn="l" defTabSz="581008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727053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42BAD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019145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CCD3E9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4pPr>
      <a:lvl5pPr marL="1311237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5pPr>
      <a:lvl6pPr marL="1768423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6pPr>
      <a:lvl7pPr marL="2225610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7pPr>
      <a:lvl8pPr marL="2682797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8pPr>
      <a:lvl9pPr marL="3139984" indent="-142871" algn="l" defTabSz="581008" rtl="0" eaLnBrk="1" fontAlgn="base" hangingPunct="1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3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1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34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20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0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94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596" name="Text Box 12"/>
          <p:cNvSpPr txBox="1">
            <a:spLocks noChangeArrowheads="1"/>
          </p:cNvSpPr>
          <p:nvPr/>
        </p:nvSpPr>
        <p:spPr bwMode="auto">
          <a:xfrm>
            <a:off x="1312863" y="1763714"/>
            <a:ext cx="2303462" cy="3359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58378" tIns="29189" rIns="58378" bIns="29189">
            <a:spAutoFit/>
          </a:bodyPr>
          <a:lstStyle/>
          <a:p>
            <a:pPr defTabSz="581008">
              <a:spcBef>
                <a:spcPct val="50000"/>
              </a:spcBef>
              <a:buSzPct val="50000"/>
              <a:buFont typeface="Arial" charset="0"/>
              <a:buChar char="•"/>
            </a:pPr>
            <a:endParaRPr lang="cs-CZ">
              <a:solidFill>
                <a:srgbClr val="4D4D4D"/>
              </a:solidFill>
              <a:latin typeface="Arial" charset="0"/>
              <a:cs typeface="Arial" charset="0"/>
            </a:endParaRPr>
          </a:p>
        </p:txBody>
      </p:sp>
      <p:sp>
        <p:nvSpPr>
          <p:cNvPr id="963603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1" y="332268"/>
            <a:ext cx="792075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78" tIns="29189" rIns="58378" bIns="291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dirty="0" smtClean="0"/>
          </a:p>
        </p:txBody>
      </p:sp>
      <p:cxnSp>
        <p:nvCxnSpPr>
          <p:cNvPr id="8" name="Přímá spojnice 7"/>
          <p:cNvCxnSpPr/>
          <p:nvPr userDrawn="1"/>
        </p:nvCxnSpPr>
        <p:spPr>
          <a:xfrm>
            <a:off x="158104" y="1188343"/>
            <a:ext cx="10515600" cy="0"/>
          </a:xfrm>
          <a:prstGeom prst="line">
            <a:avLst/>
          </a:prstGeom>
          <a:ln w="25400">
            <a:solidFill>
              <a:srgbClr val="0854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20245" y="262565"/>
            <a:ext cx="1953459" cy="89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330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1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187"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373"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561"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747" algn="l" defTabSz="581008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894" indent="-215894" algn="l" defTabSz="581008" rtl="0" fontAlgn="base">
        <a:spcBef>
          <a:spcPct val="20000"/>
        </a:spcBef>
        <a:spcAft>
          <a:spcPct val="0"/>
        </a:spcAft>
        <a:buSzPct val="50000"/>
        <a:buFont typeface="Arial" charset="0"/>
        <a:buBlip>
          <a:blip r:embed="rId6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75" indent="-179383" algn="l" defTabSz="581008" rtl="0" fontAlgn="base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7"/>
        </a:buBlip>
        <a:defRPr sz="2200">
          <a:solidFill>
            <a:schemeClr val="tx1"/>
          </a:solidFill>
          <a:latin typeface="+mn-lt"/>
          <a:cs typeface="+mn-cs"/>
        </a:defRPr>
      </a:lvl2pPr>
      <a:lvl3pPr marL="727053" indent="-142871" algn="l" defTabSz="581008" rtl="0" fontAlgn="base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8"/>
        </a:buBlip>
        <a:defRPr sz="2000">
          <a:solidFill>
            <a:schemeClr val="tx1"/>
          </a:solidFill>
          <a:latin typeface="+mn-lt"/>
          <a:cs typeface="+mn-cs"/>
        </a:defRPr>
      </a:lvl3pPr>
      <a:lvl4pPr marL="1019145" indent="-142871" algn="l" defTabSz="581008" rtl="0" fontAlgn="base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9"/>
        </a:buBlip>
        <a:defRPr>
          <a:solidFill>
            <a:schemeClr val="tx1"/>
          </a:solidFill>
          <a:latin typeface="+mn-lt"/>
          <a:cs typeface="+mn-cs"/>
        </a:defRPr>
      </a:lvl4pPr>
      <a:lvl5pPr marL="1311237" indent="-142871" algn="l" defTabSz="581008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10"/>
        </a:buBlip>
        <a:defRPr sz="1600">
          <a:solidFill>
            <a:schemeClr val="tx1"/>
          </a:solidFill>
          <a:latin typeface="+mn-lt"/>
          <a:cs typeface="+mn-cs"/>
        </a:defRPr>
      </a:lvl5pPr>
      <a:lvl6pPr marL="1768423" indent="-142871" algn="l" defTabSz="581008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10"/>
        </a:buBlip>
        <a:defRPr>
          <a:solidFill>
            <a:schemeClr val="tx1"/>
          </a:solidFill>
          <a:latin typeface="+mn-lt"/>
          <a:cs typeface="+mn-cs"/>
        </a:defRPr>
      </a:lvl6pPr>
      <a:lvl7pPr marL="2225610" indent="-142871" algn="l" defTabSz="581008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10"/>
        </a:buBlip>
        <a:defRPr>
          <a:solidFill>
            <a:schemeClr val="tx1"/>
          </a:solidFill>
          <a:latin typeface="+mn-lt"/>
          <a:cs typeface="+mn-cs"/>
        </a:defRPr>
      </a:lvl7pPr>
      <a:lvl8pPr marL="2682797" indent="-142871" algn="l" defTabSz="581008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10"/>
        </a:buBlip>
        <a:defRPr>
          <a:solidFill>
            <a:schemeClr val="tx1"/>
          </a:solidFill>
          <a:latin typeface="+mn-lt"/>
          <a:cs typeface="+mn-cs"/>
        </a:defRPr>
      </a:lvl8pPr>
      <a:lvl9pPr marL="3139984" indent="-142871" algn="l" defTabSz="581008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10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3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1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34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20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07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94" algn="l" defTabSz="9143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 smtClean="0"/>
              <a:t>Česká vodíková technologická platforma</a:t>
            </a:r>
          </a:p>
          <a:p>
            <a:r>
              <a:rPr lang="cs-CZ" sz="2000" dirty="0"/>
              <a:t>Trendy vývoje a synergie v chemii a </a:t>
            </a:r>
            <a:r>
              <a:rPr lang="cs-CZ" sz="2000" dirty="0" smtClean="0"/>
              <a:t>energetice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 bwMode="auto">
          <a:xfrm>
            <a:off x="1456680" y="3852639"/>
            <a:ext cx="7632848" cy="18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78" tIns="29189" rIns="58378" bIns="29189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581008">
              <a:spcBef>
                <a:spcPct val="50000"/>
              </a:spcBef>
              <a:buFont typeface="Arial" charset="0"/>
              <a:buNone/>
            </a:pPr>
            <a:r>
              <a:rPr lang="cs-CZ" sz="2400" b="1" dirty="0" smtClean="0">
                <a:solidFill>
                  <a:srgbClr val="4D4D4D"/>
                </a:solidFill>
                <a:latin typeface="Arial" charset="0"/>
                <a:cs typeface="Arial" charset="0"/>
              </a:rPr>
              <a:t>Ing. Aleš Doucek, Ph.D.</a:t>
            </a:r>
          </a:p>
          <a:p>
            <a:pPr defTabSz="581008">
              <a:spcBef>
                <a:spcPct val="50000"/>
              </a:spcBef>
              <a:buFont typeface="Arial" charset="0"/>
              <a:buNone/>
            </a:pPr>
            <a:r>
              <a:rPr lang="cs-CZ" sz="1400" b="1" dirty="0" smtClean="0">
                <a:solidFill>
                  <a:srgbClr val="4D4D4D"/>
                </a:solidFill>
                <a:latin typeface="Arial" charset="0"/>
                <a:cs typeface="Arial" charset="0"/>
              </a:rPr>
              <a:t>Místopředseda představenstva</a:t>
            </a:r>
          </a:p>
          <a:p>
            <a:pPr defTabSz="581008">
              <a:spcBef>
                <a:spcPct val="50000"/>
              </a:spcBef>
              <a:buFont typeface="Arial" charset="0"/>
              <a:buNone/>
            </a:pPr>
            <a:r>
              <a:rPr lang="cs-CZ" sz="1400" b="1" dirty="0" smtClean="0">
                <a:solidFill>
                  <a:srgbClr val="4D4D4D"/>
                </a:solidFill>
                <a:latin typeface="Arial" charset="0"/>
                <a:cs typeface="Arial" charset="0"/>
              </a:rPr>
              <a:t>Česká vodíková technologická platforma</a:t>
            </a:r>
          </a:p>
          <a:p>
            <a:pPr defTabSz="581008">
              <a:spcBef>
                <a:spcPct val="50000"/>
              </a:spcBef>
              <a:buFont typeface="Arial" charset="0"/>
              <a:buNone/>
            </a:pPr>
            <a:r>
              <a:rPr lang="cs-CZ" sz="3200" dirty="0" smtClean="0">
                <a:solidFill>
                  <a:srgbClr val="4D4D4D"/>
                </a:solidFill>
                <a:latin typeface="Arial" charset="0"/>
                <a:cs typeface="Arial" charset="0"/>
              </a:rPr>
              <a:t>				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936" y="324247"/>
            <a:ext cx="4164975" cy="116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Hydrogen Days 2018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0" y="6923088"/>
            <a:ext cx="360363" cy="403225"/>
          </a:xfrm>
          <a:prstGeom prst="rect">
            <a:avLst/>
          </a:prstGeom>
        </p:spPr>
        <p:txBody>
          <a:bodyPr/>
          <a:lstStyle/>
          <a:p>
            <a:fld id="{235A14D2-E08C-461C-9948-4D9A8A12492E}" type="slidenum">
              <a:rPr lang="en-US" altLang="cs-CZ" smtClean="0">
                <a:solidFill>
                  <a:srgbClr val="FFFFFF"/>
                </a:solidFill>
              </a:rPr>
              <a:pPr/>
              <a:t>9</a:t>
            </a:fld>
            <a:endParaRPr lang="en-US" altLang="cs-CZ" dirty="0">
              <a:solidFill>
                <a:srgbClr val="FFFFFF"/>
              </a:solidFill>
            </a:endParaRPr>
          </a:p>
        </p:txBody>
      </p:sp>
      <p:pic>
        <p:nvPicPr>
          <p:cNvPr id="14" name="Obráze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3536" y="2340471"/>
            <a:ext cx="6217920" cy="1493520"/>
          </a:xfrm>
          <a:prstGeom prst="rect">
            <a:avLst/>
          </a:prstGeom>
        </p:spPr>
      </p:pic>
      <p:sp>
        <p:nvSpPr>
          <p:cNvPr id="15" name="Obdélník 2"/>
          <p:cNvSpPr/>
          <p:nvPr/>
        </p:nvSpPr>
        <p:spPr>
          <a:xfrm>
            <a:off x="2981977" y="3852639"/>
            <a:ext cx="47010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SzPct val="50000"/>
              <a:buFont typeface="Arial" panose="020B0604020202020204" pitchFamily="34" charset="0"/>
              <a:buNone/>
            </a:pPr>
            <a:r>
              <a:rPr lang="cs-CZ" sz="2400" b="1" dirty="0" smtClean="0">
                <a:solidFill>
                  <a:srgbClr val="17B0DA"/>
                </a:solidFill>
              </a:rPr>
              <a:t>13. – 15. června </a:t>
            </a:r>
            <a:r>
              <a:rPr lang="en-US" sz="2400" b="1" dirty="0" smtClean="0">
                <a:solidFill>
                  <a:srgbClr val="17B0DA"/>
                </a:solidFill>
              </a:rPr>
              <a:t>2018, </a:t>
            </a:r>
            <a:r>
              <a:rPr lang="cs-CZ" sz="2400" b="1" dirty="0" smtClean="0">
                <a:solidFill>
                  <a:srgbClr val="17B0DA"/>
                </a:solidFill>
              </a:rPr>
              <a:t>Praha</a:t>
            </a:r>
            <a:endParaRPr lang="en-US" sz="2400" dirty="0">
              <a:solidFill>
                <a:srgbClr val="4D4D4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48171" y="2238846"/>
            <a:ext cx="983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  <a:buSzPct val="50000"/>
              <a:buFont typeface="Arial" panose="020B0604020202020204" pitchFamily="34" charset="0"/>
              <a:buNone/>
            </a:pPr>
            <a:r>
              <a:rPr lang="en-US" sz="2800" b="1" dirty="0" smtClean="0">
                <a:solidFill>
                  <a:srgbClr val="17B0DA"/>
                </a:solidFill>
              </a:rPr>
              <a:t>2018</a:t>
            </a:r>
            <a:endParaRPr lang="en-US" sz="2800" b="1" dirty="0">
              <a:solidFill>
                <a:srgbClr val="17B0DA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5703" y="4802203"/>
            <a:ext cx="3193586" cy="236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1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Členové HYTEP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923088"/>
            <a:ext cx="360363" cy="403225"/>
          </a:xfrm>
          <a:prstGeom prst="rect">
            <a:avLst/>
          </a:prstGeom>
        </p:spPr>
        <p:txBody>
          <a:bodyPr/>
          <a:lstStyle/>
          <a:p>
            <a:fld id="{235A14D2-E08C-461C-9948-4D9A8A12492E}" type="slidenum">
              <a:rPr lang="cs-CZ" altLang="cs-CZ" smtClean="0">
                <a:solidFill>
                  <a:srgbClr val="FFFFFF"/>
                </a:solidFill>
              </a:rPr>
              <a:pPr/>
              <a:t>1</a:t>
            </a:fld>
            <a:endParaRPr lang="cs-CZ" altLang="cs-CZ">
              <a:solidFill>
                <a:srgbClr val="FFFFFF"/>
              </a:solidFill>
            </a:endParaRPr>
          </a:p>
        </p:txBody>
      </p:sp>
      <p:pic>
        <p:nvPicPr>
          <p:cNvPr id="29" name="Picture 4" descr="cvut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2864" y="1360353"/>
            <a:ext cx="2284118" cy="182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vscht prah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28225" y="5118632"/>
            <a:ext cx="1827294" cy="165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UNITED HYDROGEN, a.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568" y="5364807"/>
            <a:ext cx="3244923" cy="164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Unipetro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916" y="3401108"/>
            <a:ext cx="3435487" cy="114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Documents and Settings\bie\Plocha\Prezentace\UJV Rez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2984" y="3418407"/>
            <a:ext cx="2242317" cy="211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8" descr="C:\Documents and Settings\bie\Plocha\Prezentace\Dceřinné\CV Řež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044" y="1476375"/>
            <a:ext cx="1827295" cy="167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ázek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2117" y="5687339"/>
            <a:ext cx="3810422" cy="1084717"/>
          </a:xfrm>
          <a:prstGeom prst="rect">
            <a:avLst/>
          </a:prstGeom>
        </p:spPr>
      </p:pic>
      <p:pic>
        <p:nvPicPr>
          <p:cNvPr id="36" name="Obrázek 2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88" y="3919670"/>
            <a:ext cx="3386399" cy="1013253"/>
          </a:xfrm>
          <a:prstGeom prst="rect">
            <a:avLst/>
          </a:prstGeom>
        </p:spPr>
      </p:pic>
      <p:pic>
        <p:nvPicPr>
          <p:cNvPr id="37" name="Picture 2" descr="http://hypertech.cz/images/HYPERTECHLOGO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6046" y="1864189"/>
            <a:ext cx="4344358" cy="101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22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676" y="6923088"/>
            <a:ext cx="360363" cy="403225"/>
          </a:xfrm>
          <a:prstGeom prst="rect">
            <a:avLst/>
          </a:prstGeom>
        </p:spPr>
        <p:txBody>
          <a:bodyPr/>
          <a:lstStyle/>
          <a:p>
            <a:fld id="{235A14D2-E08C-461C-9948-4D9A8A12492E}" type="slidenum">
              <a:rPr lang="cs-CZ" altLang="cs-CZ" smtClean="0">
                <a:solidFill>
                  <a:srgbClr val="FFFFFF"/>
                </a:solidFill>
              </a:rPr>
              <a:pPr/>
              <a:t>2</a:t>
            </a:fld>
            <a:endParaRPr lang="cs-CZ" altLang="cs-CZ">
              <a:solidFill>
                <a:srgbClr val="FFFFFF"/>
              </a:solidFill>
            </a:endParaRPr>
          </a:p>
        </p:txBody>
      </p:sp>
      <p:sp>
        <p:nvSpPr>
          <p:cNvPr id="14" name="Nadpis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Zástupci HYTEP</a:t>
            </a:r>
            <a:endParaRPr lang="cs-CZ" dirty="0"/>
          </a:p>
        </p:txBody>
      </p:sp>
      <p:pic>
        <p:nvPicPr>
          <p:cNvPr id="1038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608" y="1771856"/>
            <a:ext cx="439652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839"/>
          <a:stretch/>
        </p:blipFill>
        <p:spPr bwMode="auto">
          <a:xfrm>
            <a:off x="5543400" y="2666200"/>
            <a:ext cx="4698256" cy="4196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2146"/>
          <a:stretch/>
        </p:blipFill>
        <p:spPr bwMode="auto">
          <a:xfrm>
            <a:off x="808608" y="6084888"/>
            <a:ext cx="4392488" cy="91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 descr="Karin Stehlí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715" y="1964035"/>
            <a:ext cx="552357" cy="7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Vodíkové hospodářství</a:t>
            </a:r>
            <a:endParaRPr lang="cs-CZ" dirty="0"/>
          </a:p>
        </p:txBody>
      </p:sp>
      <p:pic>
        <p:nvPicPr>
          <p:cNvPr id="4" name="obrázek 55"/>
          <p:cNvPicPr>
            <a:picLocks noGrp="1"/>
          </p:cNvPicPr>
          <p:nvPr>
            <p:ph idx="1"/>
          </p:nvPr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60536" y="1548383"/>
            <a:ext cx="10294976" cy="503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701675" y="6923088"/>
            <a:ext cx="360363" cy="403225"/>
          </a:xfrm>
          <a:prstGeom prst="rect">
            <a:avLst/>
          </a:prstGeom>
        </p:spPr>
        <p:txBody>
          <a:bodyPr/>
          <a:lstStyle/>
          <a:p>
            <a:fld id="{EB3885F8-5A5F-4D6A-891F-CC6D3F22E286}" type="slidenum">
              <a:rPr lang="cs-CZ" smtClean="0">
                <a:solidFill>
                  <a:srgbClr val="FFFFFF"/>
                </a:solidFill>
              </a:rPr>
              <a:pPr/>
              <a:t>3</a:t>
            </a:fld>
            <a:endParaRPr lang="cs-CZ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4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Způsoby akumulace energie - porovnání</a:t>
            </a:r>
            <a:endParaRPr lang="en-US" dirty="0"/>
          </a:p>
        </p:txBody>
      </p:sp>
      <p:pic>
        <p:nvPicPr>
          <p:cNvPr id="6146" name="Picture 2" descr="027cba52-39b1-4179-9da7-f0d978f07d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08" y="1332359"/>
            <a:ext cx="9288908" cy="538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4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Vodíková mobilita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522288" y="6954838"/>
            <a:ext cx="360362" cy="360362"/>
          </a:xfrm>
          <a:prstGeom prst="rect">
            <a:avLst/>
          </a:prstGeom>
        </p:spPr>
        <p:txBody>
          <a:bodyPr/>
          <a:lstStyle/>
          <a:p>
            <a:fld id="{EB3885F8-5A5F-4D6A-891F-CC6D3F22E286}" type="slidenum">
              <a:rPr lang="cs-CZ" smtClean="0">
                <a:solidFill>
                  <a:srgbClr val="FFFFFF"/>
                </a:solidFill>
              </a:rPr>
              <a:pPr/>
              <a:t>5</a:t>
            </a:fld>
            <a:endParaRPr lang="cs-CZ">
              <a:solidFill>
                <a:srgbClr val="FFFFFF"/>
              </a:solidFill>
            </a:endParaRPr>
          </a:p>
        </p:txBody>
      </p:sp>
      <p:pic>
        <p:nvPicPr>
          <p:cNvPr id="1026" name="Picture 2" descr="Výsledek obrázku"/>
          <p:cNvPicPr>
            <a:picLocks noChangeAspect="1" noChangeArrowheads="1"/>
          </p:cNvPicPr>
          <p:nvPr/>
        </p:nvPicPr>
        <p:blipFill>
          <a:blip r:embed="rId2" cstate="print"/>
          <a:srcRect l="1219" t="25772" r="2453" b="27837"/>
          <a:stretch>
            <a:fillRect/>
          </a:stretch>
        </p:blipFill>
        <p:spPr bwMode="auto">
          <a:xfrm>
            <a:off x="2608808" y="4716735"/>
            <a:ext cx="7795533" cy="2664296"/>
          </a:xfrm>
          <a:prstGeom prst="rect">
            <a:avLst/>
          </a:prstGeom>
          <a:noFill/>
        </p:spPr>
      </p:pic>
      <p:pic>
        <p:nvPicPr>
          <p:cNvPr id="1028" name="Picture 4" descr="Výsledek obrázku"/>
          <p:cNvPicPr>
            <a:picLocks noChangeAspect="1" noChangeArrowheads="1"/>
          </p:cNvPicPr>
          <p:nvPr/>
        </p:nvPicPr>
        <p:blipFill>
          <a:blip r:embed="rId3" cstate="print"/>
          <a:srcRect l="7560" t="18967" r="8336" b="6517"/>
          <a:stretch>
            <a:fillRect/>
          </a:stretch>
        </p:blipFill>
        <p:spPr bwMode="auto">
          <a:xfrm>
            <a:off x="520576" y="1260351"/>
            <a:ext cx="6408712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67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Rozvoj infrastruktury v Německu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55"/>
          <a:stretch/>
        </p:blipFill>
        <p:spPr>
          <a:xfrm>
            <a:off x="664592" y="1980431"/>
            <a:ext cx="9658838" cy="439281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672704" y="6228903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dirty="0" smtClean="0"/>
              <a:t>2016						2018					 2023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20576" y="1260351"/>
            <a:ext cx="9577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cs-CZ" dirty="0" smtClean="0">
                <a:latin typeface="+mn-lt"/>
              </a:rPr>
              <a:t>V Německu je provozováno cca 50 vodíkových stanic a do roku 2023 jich bude více než 400.</a:t>
            </a:r>
          </a:p>
        </p:txBody>
      </p:sp>
    </p:spTree>
    <p:extLst>
      <p:ext uri="{BB962C8B-B14F-4D97-AF65-F5344CB8AC3E}">
        <p14:creationId xmlns:p14="http://schemas.microsoft.com/office/powerpoint/2010/main" val="362117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Hydrogen Council</a:t>
            </a:r>
            <a:endParaRPr lang="cs-CZ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4294967295"/>
          </p:nvPr>
        </p:nvSpPr>
        <p:spPr>
          <a:xfrm>
            <a:off x="520700" y="1331913"/>
            <a:ext cx="4733925" cy="5257800"/>
          </a:xfrm>
          <a:prstGeom prst="rect">
            <a:avLst/>
          </a:prstGeom>
        </p:spPr>
        <p:txBody>
          <a:bodyPr/>
          <a:lstStyle/>
          <a:p>
            <a:r>
              <a:rPr lang="cs-CZ" dirty="0" smtClean="0"/>
              <a:t>COP 23 (Listopad 2017, Bonn)</a:t>
            </a:r>
          </a:p>
          <a:p>
            <a:pPr lvl="1"/>
            <a:r>
              <a:rPr lang="cs-CZ" dirty="0" smtClean="0"/>
              <a:t>Snížení emisí oxidu uhličitého o 20 % do roku 2050 pomocí využití vodíku (6 </a:t>
            </a:r>
            <a:r>
              <a:rPr lang="cs-CZ" dirty="0" err="1" smtClean="0"/>
              <a:t>Gt</a:t>
            </a:r>
            <a:r>
              <a:rPr lang="cs-CZ" dirty="0" smtClean="0"/>
              <a:t> CO</a:t>
            </a:r>
            <a:r>
              <a:rPr lang="cs-CZ" baseline="-25000" dirty="0" smtClean="0"/>
              <a:t>2</a:t>
            </a:r>
            <a:r>
              <a:rPr lang="cs-CZ" dirty="0" smtClean="0"/>
              <a:t>)</a:t>
            </a:r>
            <a:endParaRPr lang="cs-CZ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168" y="1469130"/>
            <a:ext cx="4320480" cy="186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6" r="3022" b="11689"/>
          <a:stretch/>
        </p:blipFill>
        <p:spPr bwMode="auto">
          <a:xfrm>
            <a:off x="1168648" y="3502163"/>
            <a:ext cx="8856984" cy="4046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8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71" y="0"/>
            <a:ext cx="10658254" cy="753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UJV_2007">
  <a:themeElements>
    <a:clrScheme name="UVJ_2003 1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4D4D4D"/>
      </a:accent2>
      <a:accent3>
        <a:srgbClr val="FFFFFF"/>
      </a:accent3>
      <a:accent4>
        <a:srgbClr val="404040"/>
      </a:accent4>
      <a:accent5>
        <a:srgbClr val="AAB4C6"/>
      </a:accent5>
      <a:accent6>
        <a:srgbClr val="454545"/>
      </a:accent6>
      <a:hlink>
        <a:srgbClr val="8CCDDF"/>
      </a:hlink>
      <a:folHlink>
        <a:srgbClr val="C9E5ED"/>
      </a:folHlink>
    </a:clrScheme>
    <a:fontScheme name="UVJ_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58378" tIns="29189" rIns="58378" bIns="29189" numCol="1" anchor="t" anchorCtr="0" compatLnSpc="1">
        <a:prstTxWarp prst="textNoShape">
          <a:avLst/>
        </a:prstTxWarp>
      </a:bodyPr>
      <a:lstStyle>
        <a:defPPr>
          <a:buSzTx/>
          <a:buNone/>
          <a:defRPr sz="3200" dirty="0" smtClean="0"/>
        </a:defPPr>
      </a:lstStyle>
    </a:txDef>
  </a:objectDefaults>
  <a:extraClrSchemeLst>
    <a:extraClrScheme>
      <a:clrScheme name="UVJ_2003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VJ_2003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8_UVJ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ce xmlns="daaee8a9-a696-477a-b930-8acfb142e5a4" xsi:nil="true"/>
    <CategoryDescription xmlns="http://schemas.microsoft.com/sharepoint.v3" xsi:nil="true"/>
    <icb4f9ac48f44410b2cbd4af84ad3f39 xmlns="a5e53672-6f58-4073-9f4d-96a7be293144">
      <Terms xmlns="http://schemas.microsoft.com/office/infopath/2007/PartnerControls"/>
    </icb4f9ac48f44410b2cbd4af84ad3f39>
    <TaxCatchAll xmlns="a5e53672-6f58-4073-9f4d-96a7be293144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2624ACF81C9B1489F42B33FD7B9C13F" ma:contentTypeVersion="7" ma:contentTypeDescription="Vytvoří nový dokument" ma:contentTypeScope="" ma:versionID="d660d255bc664b838b29c97d10e13d59">
  <xsd:schema xmlns:xsd="http://www.w3.org/2001/XMLSchema" xmlns:xs="http://www.w3.org/2001/XMLSchema" xmlns:p="http://schemas.microsoft.com/office/2006/metadata/properties" xmlns:ns2="a5e53672-6f58-4073-9f4d-96a7be293144" xmlns:ns3="http://schemas.microsoft.com/sharepoint.v3" xmlns:ns4="daaee8a9-a696-477a-b930-8acfb142e5a4" targetNamespace="http://schemas.microsoft.com/office/2006/metadata/properties" ma:root="true" ma:fieldsID="552b17a41296afeb47e4fffe674ac0d1" ns2:_="" ns3:_="" ns4:_="">
    <xsd:import namespace="a5e53672-6f58-4073-9f4d-96a7be293144"/>
    <xsd:import namespace="http://schemas.microsoft.com/sharepoint.v3"/>
    <xsd:import namespace="daaee8a9-a696-477a-b930-8acfb142e5a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icb4f9ac48f44410b2cbd4af84ad3f39" minOccurs="0"/>
                <xsd:element ref="ns2:TaxCatchAll" minOccurs="0"/>
                <xsd:element ref="ns2:TaxCatchAllLabel" minOccurs="0"/>
                <xsd:element ref="ns3:CategoryDescription" minOccurs="0"/>
                <xsd:element ref="ns4:Informa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e53672-6f58-4073-9f4d-96a7be29314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  <xsd:element name="icb4f9ac48f44410b2cbd4af84ad3f39" ma:index="11" nillable="true" ma:taxonomy="true" ma:internalName="icb4f9ac48f44410b2cbd4af84ad3f39" ma:taxonomyFieldName="Kategorie_x0020_formul_x00e1__x0159_e" ma:displayName="Kategorie AG" ma:default="" ma:fieldId="{2cb4f9ac-48f4-4410-b2cb-d4af84ad3f39}" ma:sspId="16c58b6d-a800-4a6f-a915-2ee0ff255838" ma:termSetId="9a88967c-af24-4267-adc3-45ddb530bb5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Sloupec zachycení celé taxonomie" ma:hidden="true" ma:list="{926843fb-cff8-4150-9cf2-af2beadb1822}" ma:internalName="TaxCatchAll" ma:showField="CatchAllData" ma:web="a5e53672-6f58-4073-9f4d-96a7be2931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Sloupec zachycení celé taxonomie1" ma:hidden="true" ma:list="{926843fb-cff8-4150-9cf2-af2beadb1822}" ma:internalName="TaxCatchAllLabel" ma:readOnly="true" ma:showField="CatchAllDataLabel" ma:web="a5e53672-6f58-4073-9f4d-96a7be2931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15" nillable="true" ma:displayName="Popis" ma:internalName="CategoryDescrip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aee8a9-a696-477a-b930-8acfb142e5a4" elementFormDefault="qualified">
    <xsd:import namespace="http://schemas.microsoft.com/office/2006/documentManagement/types"/>
    <xsd:import namespace="http://schemas.microsoft.com/office/infopath/2007/PartnerControls"/>
    <xsd:element name="Informace" ma:index="16" nillable="true" ma:displayName="Informace" ma:description="" ma:internalName="Informac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E92489-E5D4-4C1F-9A2B-0D6E5E6D78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FCF408-A3CE-44EF-B739-E3547567E42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51610E6-4A4C-4099-9913-41581643AE20}">
  <ds:schemaRefs>
    <ds:schemaRef ds:uri="http://schemas.microsoft.com/sharepoint.v3"/>
    <ds:schemaRef ds:uri="http://purl.org/dc/terms/"/>
    <ds:schemaRef ds:uri="http://purl.org/dc/elements/1.1/"/>
    <ds:schemaRef ds:uri="a5e53672-6f58-4073-9f4d-96a7be293144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daaee8a9-a696-477a-b930-8acfb142e5a4"/>
  </ds:schemaRefs>
</ds:datastoreItem>
</file>

<file path=customXml/itemProps4.xml><?xml version="1.0" encoding="utf-8"?>
<ds:datastoreItem xmlns:ds="http://schemas.openxmlformats.org/officeDocument/2006/customXml" ds:itemID="{FE2BADC0-4B25-47D0-AF1F-712C8B1E42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e53672-6f58-4073-9f4d-96a7be293144"/>
    <ds:schemaRef ds:uri="http://schemas.microsoft.com/sharepoint.v3"/>
    <ds:schemaRef ds:uri="daaee8a9-a696-477a-b930-8acfb142e5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UJV_CZ_skupinaUJV</Template>
  <TotalTime>0</TotalTime>
  <Words>91</Words>
  <Application>Microsoft Office PowerPoint</Application>
  <PresentationFormat>Vlastní</PresentationFormat>
  <Paragraphs>26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Sablona_UJV_2007</vt:lpstr>
      <vt:lpstr>18_UVJ</vt:lpstr>
      <vt:lpstr>Prezentace aplikace PowerPoint</vt:lpstr>
      <vt:lpstr>Členové HYTEP</vt:lpstr>
      <vt:lpstr>Zástupci HYTEP</vt:lpstr>
      <vt:lpstr>Vodíkové hospodářství</vt:lpstr>
      <vt:lpstr>Způsoby akumulace energie - porovnání</vt:lpstr>
      <vt:lpstr>Vodíková mobilita</vt:lpstr>
      <vt:lpstr>Rozvoj infrastruktury v Německu</vt:lpstr>
      <vt:lpstr>Hydrogen Council</vt:lpstr>
      <vt:lpstr>Prezentace aplikace PowerPoint</vt:lpstr>
      <vt:lpstr>Hydrogen Days 2018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2017-01-06T13:17:08Z</dcterms:created>
  <dcterms:modified xsi:type="dcterms:W3CDTF">2018-02-14T14:19:32Z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ce74b422-ccb5-4ee6-88a8-ebbd265d3453</vt:lpwstr>
  </property>
  <property fmtid="{D5CDD505-2E9C-101B-9397-08002B2CF9AE}" pid="3" name="ContentTypeId">
    <vt:lpwstr>0x010100D2624ACF81C9B1489F42B33FD7B9C13F</vt:lpwstr>
  </property>
  <property fmtid="{D5CDD505-2E9C-101B-9397-08002B2CF9AE}" pid="4" name="_dlc_DocId">
    <vt:lpwstr>UJVAK5KSR4R4-82-507</vt:lpwstr>
  </property>
  <property fmtid="{D5CDD505-2E9C-101B-9397-08002B2CF9AE}" pid="5" name="_dlc_DocIdUrl">
    <vt:lpwstr>http://portal.ujv.cz/useky/vr/mkt/_layouts/15/DocIdRedir.aspx?ID=UJVAK5KSR4R4-82-507, UJVAK5KSR4R4-82-507</vt:lpwstr>
  </property>
  <property fmtid="{D5CDD505-2E9C-101B-9397-08002B2CF9AE}" pid="6" name="icb4f9ac48f44410b2cbd4af84ad3f39">
    <vt:lpwstr/>
  </property>
  <property fmtid="{D5CDD505-2E9C-101B-9397-08002B2CF9AE}" pid="7" name="TaxCatchAll">
    <vt:lpwstr/>
  </property>
  <property fmtid="{D5CDD505-2E9C-101B-9397-08002B2CF9AE}" pid="8" name="Informace">
    <vt:lpwstr/>
  </property>
  <property fmtid="{D5CDD505-2E9C-101B-9397-08002B2CF9AE}" pid="9" name="CategoryDescription">
    <vt:lpwstr/>
  </property>
</Properties>
</file>