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0"/>
  </p:notesMasterIdLst>
  <p:sldIdLst>
    <p:sldId id="269" r:id="rId2"/>
    <p:sldId id="274" r:id="rId3"/>
    <p:sldId id="393" r:id="rId4"/>
    <p:sldId id="347" r:id="rId5"/>
    <p:sldId id="342" r:id="rId6"/>
    <p:sldId id="336" r:id="rId7"/>
    <p:sldId id="353" r:id="rId8"/>
    <p:sldId id="350" r:id="rId9"/>
    <p:sldId id="311" r:id="rId10"/>
    <p:sldId id="314" r:id="rId11"/>
    <p:sldId id="316" r:id="rId12"/>
    <p:sldId id="388" r:id="rId13"/>
    <p:sldId id="394" r:id="rId14"/>
    <p:sldId id="395" r:id="rId15"/>
    <p:sldId id="397" r:id="rId16"/>
    <p:sldId id="398" r:id="rId17"/>
    <p:sldId id="399" r:id="rId18"/>
    <p:sldId id="400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6716F5E-1068-4B0C-B587-C66575582229}">
          <p14:sldIdLst>
            <p14:sldId id="269"/>
            <p14:sldId id="274"/>
            <p14:sldId id="393"/>
            <p14:sldId id="347"/>
            <p14:sldId id="342"/>
            <p14:sldId id="336"/>
            <p14:sldId id="353"/>
            <p14:sldId id="350"/>
            <p14:sldId id="311"/>
            <p14:sldId id="314"/>
            <p14:sldId id="316"/>
            <p14:sldId id="388"/>
            <p14:sldId id="394"/>
            <p14:sldId id="395"/>
            <p14:sldId id="397"/>
            <p14:sldId id="398"/>
            <p14:sldId id="399"/>
            <p14:sldId id="400"/>
          </p14:sldIdLst>
        </p14:section>
        <p14:section name="Oddíl bez názvu" id="{71BE29EA-E8F4-48B6-AA57-24FF14DDD93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53B09"/>
    <a:srgbClr val="ADEA70"/>
    <a:srgbClr val="92E3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164" autoAdjust="0"/>
    <p:restoredTop sz="94660"/>
  </p:normalViewPr>
  <p:slideViewPr>
    <p:cSldViewPr>
      <p:cViewPr varScale="1">
        <p:scale>
          <a:sx n="87" d="100"/>
          <a:sy n="87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B36C5-0B98-4438-B911-C6A46CFECD0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F5BFD-AA98-4DF8-A794-07B6C286400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011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F5BFD-AA98-4DF8-A794-07B6C286400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402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40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204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842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19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0764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5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27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6878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086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9890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4690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C0EA8-09C4-4265-8F30-CF8294DD60B9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066F4-8E8E-44DD-B603-C0F503A0BE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84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ankaichemhe.com/index.files/2017cn.htm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olicyexchange.org.uk/rethinking-co2-from-a-waste-to-a-resource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www.cleanenergywire.org/factsheets/why-power-prices-turn-negative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hyperlink" Target="http://pubs.rsc.org/en/content/articlehtml/2017/CS/C6CS00066E" TargetMode="Externa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53.png"/><Relationship Id="rId5" Type="http://schemas.openxmlformats.org/officeDocument/2006/relationships/image" Target="../media/image12.png"/><Relationship Id="rId10" Type="http://schemas.openxmlformats.org/officeDocument/2006/relationships/image" Target="../media/image52.png"/><Relationship Id="rId4" Type="http://schemas.openxmlformats.org/officeDocument/2006/relationships/image" Target="../media/image48.png"/><Relationship Id="rId9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src.albany.edu/people/faculty/perez/index.html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hyperlink" Target="https://www.skepticalscience.com/sea-level-rise-predictions.ht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hyperlink" Target="http://www.google.com/patents/US813838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://www.lanzatech.com/" TargetMode="External"/><Relationship Id="rId7" Type="http://schemas.openxmlformats.org/officeDocument/2006/relationships/hyperlink" Target="http://pubs.acs.org/doi/abs/10.1021/acs.iecr.5b03215?journalCode=iecred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://www.steelanol.eu/en/news/ethanol-production-in-gent-successfully-tested-on-real-steel-waste-gas-stream" TargetMode="Externa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6137920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Ing. Leoš  Gál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6209928" y="6137920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Kralupy  14.2.2018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56" y="1657120"/>
            <a:ext cx="2232248" cy="43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456" y="2334096"/>
            <a:ext cx="2824056" cy="359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55836"/>
            <a:ext cx="1819999" cy="80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09282"/>
            <a:ext cx="830425" cy="12566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709" y="2679215"/>
            <a:ext cx="3410694" cy="334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45" y="4797152"/>
            <a:ext cx="4726310" cy="78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44624"/>
            <a:ext cx="1259632" cy="702945"/>
          </a:xfrm>
          <a:prstGeom prst="rect">
            <a:avLst/>
          </a:prstGeom>
          <a:noFill/>
        </p:spPr>
      </p:pic>
      <p:sp>
        <p:nvSpPr>
          <p:cNvPr id="1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503" y="248592"/>
            <a:ext cx="76327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dirty="0">
                <a:solidFill>
                  <a:schemeClr val="hlink"/>
                </a:solidFill>
              </a:rPr>
              <a:t>Č</a:t>
            </a:r>
            <a:r>
              <a:rPr lang="cs-CZ" sz="2400" dirty="0"/>
              <a:t>eská </a:t>
            </a:r>
            <a:r>
              <a:rPr lang="cs-CZ" dirty="0">
                <a:solidFill>
                  <a:schemeClr val="hlink"/>
                </a:solidFill>
              </a:rPr>
              <a:t>T</a:t>
            </a:r>
            <a:r>
              <a:rPr lang="cs-CZ" sz="2400" dirty="0"/>
              <a:t>echnologická </a:t>
            </a:r>
            <a:r>
              <a:rPr lang="cs-CZ" dirty="0">
                <a:solidFill>
                  <a:schemeClr val="hlink"/>
                </a:solidFill>
              </a:rPr>
              <a:t>P</a:t>
            </a:r>
            <a:r>
              <a:rPr lang="cs-CZ" sz="2400" dirty="0"/>
              <a:t>latforma pro užití </a:t>
            </a:r>
            <a:r>
              <a:rPr lang="cs-CZ" dirty="0">
                <a:solidFill>
                  <a:schemeClr val="hlink"/>
                </a:solidFill>
              </a:rPr>
              <a:t>B</a:t>
            </a:r>
            <a:r>
              <a:rPr lang="cs-CZ" sz="2400" dirty="0"/>
              <a:t>iosložek </a:t>
            </a:r>
          </a:p>
          <a:p>
            <a:pPr>
              <a:lnSpc>
                <a:spcPct val="90000"/>
              </a:lnSpc>
            </a:pPr>
            <a:r>
              <a:rPr lang="cs-CZ" sz="2400" dirty="0"/>
              <a:t>v dopravě a chemickém průmyslu</a:t>
            </a: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67544" y="3789363"/>
            <a:ext cx="4942447" cy="5615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altLang="cs-CZ" sz="3600" dirty="0" smtClean="0"/>
              <a:t>CO</a:t>
            </a:r>
            <a:r>
              <a:rPr lang="cs-CZ" altLang="cs-CZ" sz="3600" baseline="-25000" dirty="0" smtClean="0"/>
              <a:t>2</a:t>
            </a:r>
            <a:r>
              <a:rPr lang="cs-CZ" altLang="cs-CZ" sz="3600" dirty="0" smtClean="0"/>
              <a:t> -</a:t>
            </a:r>
            <a:r>
              <a:rPr lang="cs-CZ" altLang="cs-CZ" sz="3600" dirty="0" err="1" smtClean="0"/>
              <a:t>feedstock</a:t>
            </a:r>
            <a:endParaRPr lang="cs-CZ" altLang="cs-CZ" sz="3600" dirty="0" smtClean="0"/>
          </a:p>
        </p:txBody>
      </p:sp>
      <p:sp>
        <p:nvSpPr>
          <p:cNvPr id="18" name="Obdélník 17"/>
          <p:cNvSpPr/>
          <p:nvPr/>
        </p:nvSpPr>
        <p:spPr>
          <a:xfrm>
            <a:off x="468355" y="4383177"/>
            <a:ext cx="4941636" cy="1656184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6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91" y="546922"/>
            <a:ext cx="6858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0" y="8502"/>
            <a:ext cx="91440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ČTPB se hlásí k problematice</a:t>
            </a:r>
            <a:endParaRPr lang="cs-CZ" sz="2000" dirty="0" smtClean="0"/>
          </a:p>
          <a:p>
            <a:pPr algn="ctr"/>
            <a:endParaRPr lang="cs-CZ" sz="800" dirty="0"/>
          </a:p>
        </p:txBody>
      </p:sp>
      <p:sp>
        <p:nvSpPr>
          <p:cNvPr id="2" name="Obdélník 1"/>
          <p:cNvSpPr/>
          <p:nvPr/>
        </p:nvSpPr>
        <p:spPr>
          <a:xfrm>
            <a:off x="2236642" y="6630575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900" dirty="0">
                <a:hlinkClick r:id="rId3"/>
              </a:rPr>
              <a:t>https://policyexchange.org.uk/rethinking-co2-from-a-waste-to-a-resource</a:t>
            </a:r>
            <a:r>
              <a:rPr lang="cs-CZ" sz="900" dirty="0" smtClean="0">
                <a:hlinkClick r:id="rId3"/>
              </a:rPr>
              <a:t>/</a:t>
            </a:r>
            <a:r>
              <a:rPr lang="cs-CZ" sz="900" dirty="0" smtClean="0"/>
              <a:t>  </a:t>
            </a:r>
            <a:endParaRPr lang="cs-CZ" sz="900" dirty="0"/>
          </a:p>
        </p:txBody>
      </p:sp>
      <p:sp>
        <p:nvSpPr>
          <p:cNvPr id="3" name="Ovál 2"/>
          <p:cNvSpPr/>
          <p:nvPr/>
        </p:nvSpPr>
        <p:spPr>
          <a:xfrm>
            <a:off x="5148064" y="836712"/>
            <a:ext cx="1273426" cy="12116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ál 6"/>
          <p:cNvSpPr/>
          <p:nvPr/>
        </p:nvSpPr>
        <p:spPr>
          <a:xfrm>
            <a:off x="1403648" y="2315106"/>
            <a:ext cx="1273426" cy="12116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3635896" y="836711"/>
            <a:ext cx="1273426" cy="12116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4227" y="0"/>
            <a:ext cx="1763688" cy="89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910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8502"/>
            <a:ext cx="91440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/>
              <a:t>E</a:t>
            </a:r>
            <a:r>
              <a:rPr lang="cs-CZ" sz="3200" b="1" dirty="0" smtClean="0"/>
              <a:t>lektrochemické konverze v Evropě</a:t>
            </a:r>
            <a:endParaRPr lang="cs-CZ" sz="800" dirty="0"/>
          </a:p>
        </p:txBody>
      </p:sp>
      <p:sp>
        <p:nvSpPr>
          <p:cNvPr id="8" name="Obdélník 7"/>
          <p:cNvSpPr/>
          <p:nvPr/>
        </p:nvSpPr>
        <p:spPr>
          <a:xfrm>
            <a:off x="251520" y="624832"/>
            <a:ext cx="6984776" cy="38779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 smtClean="0"/>
              <a:t>Transfer </a:t>
            </a:r>
            <a:r>
              <a:rPr lang="cs-CZ" dirty="0"/>
              <a:t>elektrické </a:t>
            </a:r>
            <a:r>
              <a:rPr lang="cs-CZ" dirty="0" smtClean="0"/>
              <a:t>energie </a:t>
            </a:r>
            <a:r>
              <a:rPr lang="cs-CZ" dirty="0"/>
              <a:t>-</a:t>
            </a:r>
            <a:r>
              <a:rPr lang="cs-CZ" dirty="0" smtClean="0"/>
              <a:t> komplexnější přístup  </a:t>
            </a:r>
            <a:r>
              <a:rPr lang="cs-CZ" sz="2400" b="1" u="sng" noProof="1" smtClean="0"/>
              <a:t>Power to X (PtX</a:t>
            </a:r>
            <a:r>
              <a:rPr lang="cs-CZ" sz="2400" u="sng" noProof="1" smtClean="0"/>
              <a:t>)</a:t>
            </a:r>
            <a:r>
              <a:rPr lang="cs-CZ" u="sng" noProof="1" smtClean="0"/>
              <a:t>:</a:t>
            </a:r>
          </a:p>
          <a:p>
            <a:endParaRPr lang="cs-CZ" noProof="1" smtClean="0"/>
          </a:p>
          <a:p>
            <a:r>
              <a:rPr lang="cs-CZ" noProof="1"/>
              <a:t>P</a:t>
            </a:r>
            <a:r>
              <a:rPr lang="cs-CZ" noProof="1" smtClean="0"/>
              <a:t>ower-to –  </a:t>
            </a:r>
            <a:r>
              <a:rPr lang="cs-CZ" b="1" noProof="1" smtClean="0"/>
              <a:t>Gas (methane)</a:t>
            </a:r>
          </a:p>
          <a:p>
            <a:r>
              <a:rPr lang="cs-CZ" noProof="1" smtClean="0"/>
              <a:t>Power-to </a:t>
            </a:r>
            <a:r>
              <a:rPr lang="cs-CZ" noProof="1"/>
              <a:t>– </a:t>
            </a:r>
            <a:r>
              <a:rPr lang="cs-CZ" noProof="1" smtClean="0"/>
              <a:t> </a:t>
            </a:r>
            <a:r>
              <a:rPr lang="cs-CZ" b="1" noProof="1" smtClean="0"/>
              <a:t>Liquid</a:t>
            </a:r>
            <a:endParaRPr lang="cs-CZ" b="1" noProof="1"/>
          </a:p>
          <a:p>
            <a:endParaRPr lang="cs-CZ" b="1" noProof="1" smtClean="0"/>
          </a:p>
          <a:p>
            <a:r>
              <a:rPr lang="cs-CZ" noProof="1" smtClean="0"/>
              <a:t>Power-to – </a:t>
            </a:r>
            <a:r>
              <a:rPr lang="cs-CZ" b="1" noProof="1" smtClean="0"/>
              <a:t>Chemicals</a:t>
            </a:r>
          </a:p>
          <a:p>
            <a:r>
              <a:rPr lang="cs-CZ" sz="1200" noProof="1" smtClean="0"/>
              <a:t>(methane, methanol, ammonia, hydrogen…)</a:t>
            </a:r>
          </a:p>
          <a:p>
            <a:r>
              <a:rPr lang="cs-CZ" noProof="1" smtClean="0"/>
              <a:t>Power-to – </a:t>
            </a:r>
            <a:r>
              <a:rPr lang="cs-CZ" b="1" noProof="1" smtClean="0"/>
              <a:t>Fuels</a:t>
            </a:r>
          </a:p>
          <a:p>
            <a:endParaRPr lang="cs-CZ" sz="1200" noProof="1" smtClean="0"/>
          </a:p>
          <a:p>
            <a:r>
              <a:rPr lang="cs-CZ" noProof="1" smtClean="0"/>
              <a:t>Power-to – </a:t>
            </a:r>
            <a:r>
              <a:rPr lang="cs-CZ" b="1" noProof="1" smtClean="0"/>
              <a:t>Syngas</a:t>
            </a:r>
          </a:p>
          <a:p>
            <a:r>
              <a:rPr lang="cs-CZ" noProof="1" smtClean="0"/>
              <a:t>Power-to – </a:t>
            </a:r>
            <a:r>
              <a:rPr lang="cs-CZ" b="1" noProof="1" smtClean="0"/>
              <a:t>Hydrogen</a:t>
            </a:r>
          </a:p>
          <a:p>
            <a:endParaRPr lang="cs-CZ" noProof="1" smtClean="0"/>
          </a:p>
          <a:p>
            <a:r>
              <a:rPr lang="cs-CZ" noProof="1" smtClean="0"/>
              <a:t>Power-to – </a:t>
            </a:r>
            <a:r>
              <a:rPr lang="cs-CZ" b="1" noProof="1" smtClean="0"/>
              <a:t>Mobility</a:t>
            </a:r>
          </a:p>
          <a:p>
            <a:r>
              <a:rPr lang="cs-CZ" noProof="1"/>
              <a:t>P</a:t>
            </a:r>
            <a:r>
              <a:rPr lang="cs-CZ" noProof="1" smtClean="0"/>
              <a:t>ower-to – </a:t>
            </a:r>
            <a:r>
              <a:rPr lang="cs-CZ" b="1" noProof="1" smtClean="0"/>
              <a:t>Heat</a:t>
            </a:r>
            <a:endParaRPr lang="cs-CZ" noProof="1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31368"/>
            <a:ext cx="5940152" cy="419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42045" y="5085184"/>
            <a:ext cx="2952328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s-CZ" sz="1100" b="1" i="1" dirty="0" smtClean="0">
                <a:solidFill>
                  <a:srgbClr val="FF0000"/>
                </a:solidFill>
              </a:rPr>
              <a:t>Aktuální otázka blízké budoucnosti:</a:t>
            </a:r>
          </a:p>
          <a:p>
            <a:pPr algn="ctr"/>
            <a:r>
              <a:rPr lang="cs-CZ" b="1" dirty="0" smtClean="0"/>
              <a:t>PROČ, JAK, JESTLI</a:t>
            </a:r>
          </a:p>
          <a:p>
            <a:pPr algn="ctr"/>
            <a:r>
              <a:rPr lang="cs-CZ" b="1" dirty="0" smtClean="0"/>
              <a:t>a do </a:t>
            </a:r>
            <a:r>
              <a:rPr lang="cs-CZ" b="1" dirty="0"/>
              <a:t>jaké </a:t>
            </a:r>
            <a:r>
              <a:rPr lang="cs-CZ" b="1" dirty="0" smtClean="0"/>
              <a:t>míry</a:t>
            </a:r>
          </a:p>
          <a:p>
            <a:pPr algn="ctr"/>
            <a:r>
              <a:rPr lang="cs-CZ" dirty="0" smtClean="0"/>
              <a:t>je (bude)  </a:t>
            </a:r>
            <a:r>
              <a:rPr lang="cs-CZ" dirty="0"/>
              <a:t>efektivní měnit dnešní fungování trhů s elektrickou energií ???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12217"/>
            <a:ext cx="3960440" cy="14459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74092" y="1267067"/>
            <a:ext cx="2929755" cy="323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2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Obrázek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78319"/>
            <a:ext cx="8351838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cs-CZ" altLang="cs-CZ" sz="3200" dirty="0" smtClean="0"/>
              <a:t>OZE </a:t>
            </a:r>
            <a:r>
              <a:rPr lang="cs-CZ" altLang="cs-CZ" sz="1800" dirty="0" smtClean="0"/>
              <a:t>(organika) </a:t>
            </a:r>
            <a:r>
              <a:rPr lang="cs-CZ" altLang="cs-CZ" sz="3600" dirty="0" smtClean="0"/>
              <a:t> - </a:t>
            </a:r>
            <a:r>
              <a:rPr lang="cs-CZ" altLang="cs-CZ" sz="3200" dirty="0" smtClean="0"/>
              <a:t>PEZ </a:t>
            </a:r>
            <a:r>
              <a:rPr lang="cs-CZ" altLang="cs-CZ" sz="1800" dirty="0" smtClean="0"/>
              <a:t>(primární energetické zdroje) pro </a:t>
            </a:r>
            <a:r>
              <a:rPr lang="cs-CZ" altLang="cs-CZ" sz="2800" dirty="0" smtClean="0"/>
              <a:t>B2G</a:t>
            </a:r>
          </a:p>
        </p:txBody>
      </p:sp>
      <p:pic>
        <p:nvPicPr>
          <p:cNvPr id="14340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063" y="0"/>
            <a:ext cx="11334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3779912" y="2420888"/>
            <a:ext cx="1152128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ano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95536" y="4581128"/>
            <a:ext cx="6408712" cy="504056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3749757" y="2402886"/>
            <a:ext cx="1118727" cy="252028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17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784"/>
            <a:ext cx="8355362" cy="580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-19879" y="-29953"/>
            <a:ext cx="914400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cs-CZ" sz="4000" b="1" dirty="0" smtClean="0"/>
              <a:t>B1G,B2G = BIOPALIVA a BIOSLOŽKY</a:t>
            </a:r>
            <a:endParaRPr lang="cs-CZ" sz="4000" dirty="0" smtClean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8480" y="-29953"/>
            <a:ext cx="1575520" cy="80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/>
          <p:nvPr/>
        </p:nvSpPr>
        <p:spPr>
          <a:xfrm>
            <a:off x="-91685" y="-29953"/>
            <a:ext cx="9287611" cy="8925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bg1"/>
                </a:solidFill>
              </a:rPr>
              <a:t>ALTERNATIVNÍ PALIVA a CHEMIKÁLIE</a:t>
            </a:r>
            <a:endParaRPr lang="cs-CZ" sz="4400" dirty="0" smtClean="0">
              <a:solidFill>
                <a:schemeClr val="bg1"/>
              </a:solidFill>
            </a:endParaRPr>
          </a:p>
          <a:p>
            <a:pPr algn="ctr"/>
            <a:endParaRPr lang="cs-CZ" sz="800" dirty="0">
              <a:solidFill>
                <a:schemeClr val="bg1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660232" y="2564904"/>
            <a:ext cx="1584176" cy="1944216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251520" y="6357055"/>
            <a:ext cx="8355363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b="1" i="1" dirty="0" smtClean="0"/>
              <a:t> </a:t>
            </a:r>
            <a:r>
              <a:rPr lang="en-US" sz="2800" b="1" i="1" dirty="0"/>
              <a:t>CO</a:t>
            </a:r>
            <a:r>
              <a:rPr lang="en-US" sz="2800" b="1" i="1" baseline="-25000" dirty="0"/>
              <a:t>2</a:t>
            </a:r>
            <a:r>
              <a:rPr lang="cs-CZ" sz="2800" b="1" i="1" dirty="0" smtClean="0"/>
              <a:t> :  </a:t>
            </a:r>
            <a:r>
              <a:rPr lang="cs-CZ" sz="2400" i="1" dirty="0" smtClean="0"/>
              <a:t> </a:t>
            </a:r>
            <a:r>
              <a:rPr lang="cs-CZ" sz="2400" i="1" dirty="0"/>
              <a:t>25 lokalit </a:t>
            </a:r>
            <a:r>
              <a:rPr lang="cs-CZ" sz="2400" i="1" dirty="0" smtClean="0"/>
              <a:t>produkuje cca </a:t>
            </a:r>
            <a:r>
              <a:rPr lang="cs-CZ" sz="2400" i="1" dirty="0"/>
              <a:t>80</a:t>
            </a:r>
            <a:r>
              <a:rPr lang="cs-CZ" sz="2400" i="1" dirty="0" smtClean="0"/>
              <a:t>% emisí CO</a:t>
            </a:r>
            <a:r>
              <a:rPr lang="en-US" sz="2400" i="1" baseline="-25000" dirty="0"/>
              <a:t>2</a:t>
            </a:r>
            <a:r>
              <a:rPr lang="cs-CZ" sz="2400" i="1" dirty="0" smtClean="0"/>
              <a:t> -  58 </a:t>
            </a:r>
            <a:r>
              <a:rPr lang="cs-CZ" sz="2400" i="1" dirty="0" err="1" smtClean="0"/>
              <a:t>Mio</a:t>
            </a:r>
            <a:r>
              <a:rPr lang="cs-CZ" sz="2400" i="1" dirty="0" smtClean="0"/>
              <a:t> tun</a:t>
            </a:r>
            <a:r>
              <a:rPr lang="en-US" sz="2400" i="1" baseline="-25000" dirty="0" smtClean="0"/>
              <a:t> </a:t>
            </a:r>
            <a:r>
              <a:rPr lang="cs-CZ" sz="2400" i="1" dirty="0" smtClean="0"/>
              <a:t>/rok</a:t>
            </a:r>
            <a:endParaRPr lang="en-US" sz="2400" i="1" dirty="0"/>
          </a:p>
        </p:txBody>
      </p:sp>
      <p:sp>
        <p:nvSpPr>
          <p:cNvPr id="13" name="Obdélník 12"/>
          <p:cNvSpPr/>
          <p:nvPr/>
        </p:nvSpPr>
        <p:spPr>
          <a:xfrm>
            <a:off x="251521" y="5833835"/>
            <a:ext cx="835536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cs-CZ" sz="2800" b="1" i="1" dirty="0" smtClean="0"/>
              <a:t>ELEKTŘINA:    </a:t>
            </a:r>
            <a:r>
              <a:rPr lang="cs-CZ" sz="2800" i="1" dirty="0" smtClean="0"/>
              <a:t> ČR</a:t>
            </a:r>
            <a:r>
              <a:rPr lang="cs-CZ" sz="2400" i="1" dirty="0" smtClean="0"/>
              <a:t>  - patří mezi největší vývozce  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60426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-22584" y="0"/>
            <a:ext cx="9166583" cy="836712"/>
          </a:xfrm>
          <a:prstGeom prst="rect">
            <a:avLst/>
          </a:prstGeom>
          <a:solidFill>
            <a:srgbClr val="FF0000"/>
          </a:solidFill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Klíčový faktor pro alternativní paliva</a:t>
            </a:r>
          </a:p>
          <a:p>
            <a:r>
              <a:rPr lang="cs-CZ" dirty="0" smtClean="0"/>
              <a:t> </a:t>
            </a:r>
            <a:r>
              <a:rPr lang="cs-CZ" b="1" dirty="0" smtClean="0"/>
              <a:t>č.1. Levný vodík </a:t>
            </a:r>
            <a:r>
              <a:rPr lang="cs-CZ" sz="2700" dirty="0" smtClean="0"/>
              <a:t>– např. elektrolýza </a:t>
            </a:r>
            <a:endParaRPr lang="cs-CZ" sz="27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6211" y="1052736"/>
            <a:ext cx="8928991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Počet hodin s negativními cenami elektřiny</a:t>
            </a:r>
            <a:r>
              <a:rPr kumimoji="0" lang="cs-CZ" altLang="cs-CZ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cs-CZ" alt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v </a:t>
            </a:r>
            <a:r>
              <a:rPr kumimoji="0" lang="cs-CZ" altLang="cs-CZ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Německu v roce 2017: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cs-CZ" alt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se zvýšil o přibližně 50 % na </a:t>
            </a:r>
            <a:r>
              <a:rPr kumimoji="0" lang="cs-CZ" altLang="cs-CZ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146 hodin</a:t>
            </a:r>
            <a:r>
              <a:rPr lang="cs-CZ" altLang="cs-CZ" sz="2400" dirty="0">
                <a:cs typeface="Arial" pitchFamily="34" charset="0"/>
              </a:rPr>
              <a:t> </a:t>
            </a:r>
            <a:r>
              <a:rPr lang="cs-CZ" altLang="cs-CZ" sz="2400" dirty="0" smtClean="0">
                <a:cs typeface="Arial" pitchFamily="34" charset="0"/>
              </a:rPr>
              <a:t>(cca</a:t>
            </a:r>
            <a:r>
              <a:rPr kumimoji="0" lang="cs-CZ" alt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1,6 % celkového času)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cs-CZ" alt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průměrná cena záporné energie byla minus </a:t>
            </a:r>
            <a:r>
              <a:rPr kumimoji="0" lang="cs-CZ" altLang="cs-CZ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27 eur za </a:t>
            </a:r>
            <a:r>
              <a:rPr kumimoji="0" lang="cs-CZ" altLang="cs-CZ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MWh</a:t>
            </a:r>
            <a:endParaRPr kumimoji="0" lang="cs-CZ" altLang="cs-CZ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cs-CZ" altLang="cs-CZ" sz="2400" dirty="0" smtClean="0">
                <a:cs typeface="Arial" pitchFamily="34" charset="0"/>
              </a:rPr>
              <a:t>n</a:t>
            </a:r>
            <a:r>
              <a:rPr kumimoji="0" lang="cs-CZ" altLang="cs-C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ejnižší cena byla </a:t>
            </a:r>
            <a:r>
              <a:rPr kumimoji="0" lang="cs-CZ" altLang="cs-CZ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minus 83 eur</a:t>
            </a:r>
            <a:r>
              <a:rPr kumimoji="0" lang="cs-CZ" altLang="cs-CZ" sz="24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cs-CZ" altLang="cs-CZ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(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méně extrémní , v roce 2016 byla</a:t>
            </a:r>
            <a:r>
              <a:rPr kumimoji="0" lang="cs-CZ" altLang="cs-CZ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minus 130 eur)</a:t>
            </a:r>
          </a:p>
        </p:txBody>
      </p:sp>
      <p:sp>
        <p:nvSpPr>
          <p:cNvPr id="6" name="Obdélník 5"/>
          <p:cNvSpPr/>
          <p:nvPr/>
        </p:nvSpPr>
        <p:spPr>
          <a:xfrm>
            <a:off x="4749718" y="6540732"/>
            <a:ext cx="42754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>
                <a:hlinkClick r:id="rId2"/>
              </a:rPr>
              <a:t>https://</a:t>
            </a:r>
            <a:r>
              <a:rPr lang="cs-CZ" sz="1000" dirty="0" smtClean="0">
                <a:hlinkClick r:id="rId2"/>
              </a:rPr>
              <a:t>www.cleanenergywire.org/factsheets/why-power-prices-turn-negative</a:t>
            </a:r>
            <a:endParaRPr lang="cs-CZ" sz="1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74" y="3176978"/>
            <a:ext cx="38100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427984" y="3890665"/>
            <a:ext cx="446449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cs-CZ" dirty="0" smtClean="0"/>
              <a:t>Hodnota vyvezeného </a:t>
            </a:r>
            <a:r>
              <a:rPr lang="cs-CZ" dirty="0"/>
              <a:t>výkonu za záporné ceny činila v roce 2017 přibližně </a:t>
            </a:r>
            <a:r>
              <a:rPr lang="cs-CZ" b="1" dirty="0"/>
              <a:t>40 </a:t>
            </a:r>
            <a:r>
              <a:rPr lang="cs-CZ" b="1" dirty="0" err="1" smtClean="0"/>
              <a:t>Mio</a:t>
            </a:r>
            <a:r>
              <a:rPr lang="cs-CZ" b="1" dirty="0" smtClean="0"/>
              <a:t>  </a:t>
            </a:r>
            <a:r>
              <a:rPr lang="cs-CZ" b="1" dirty="0"/>
              <a:t>€</a:t>
            </a:r>
          </a:p>
        </p:txBody>
      </p:sp>
    </p:spTree>
    <p:extLst>
      <p:ext uri="{BB962C8B-B14F-4D97-AF65-F5344CB8AC3E}">
        <p14:creationId xmlns:p14="http://schemas.microsoft.com/office/powerpoint/2010/main" val="152809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-22584" y="0"/>
            <a:ext cx="9166583" cy="836712"/>
          </a:xfrm>
          <a:prstGeom prst="rect">
            <a:avLst/>
          </a:prstGeom>
          <a:solidFill>
            <a:srgbClr val="FF0000"/>
          </a:solidFill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Klíčový faktor pro alternativní paliva</a:t>
            </a:r>
          </a:p>
          <a:p>
            <a:r>
              <a:rPr lang="cs-CZ" b="1" dirty="0" smtClean="0"/>
              <a:t>č 2. Efektivita </a:t>
            </a:r>
            <a:r>
              <a:rPr lang="cs-CZ" b="1" dirty="0"/>
              <a:t>transferu </a:t>
            </a:r>
            <a:r>
              <a:rPr lang="cs-CZ" b="1" dirty="0" smtClean="0"/>
              <a:t>CO</a:t>
            </a:r>
            <a:r>
              <a:rPr lang="cs-CZ" b="1" baseline="-25000" dirty="0" smtClean="0"/>
              <a:t>2 </a:t>
            </a:r>
            <a:r>
              <a:rPr lang="cs-CZ" sz="2700" b="1" dirty="0"/>
              <a:t> </a:t>
            </a:r>
            <a:r>
              <a:rPr lang="cs-CZ" sz="2700" b="1" dirty="0" smtClean="0"/>
              <a:t>    </a:t>
            </a:r>
            <a:r>
              <a:rPr lang="cs-CZ" sz="2700" dirty="0" smtClean="0"/>
              <a:t>(účinnost  náklady )  </a:t>
            </a:r>
            <a:endParaRPr lang="cs-CZ" sz="2700" dirty="0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554" y="3187859"/>
            <a:ext cx="3888432" cy="7485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61053"/>
            <a:ext cx="74199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827584" y="3310101"/>
            <a:ext cx="3168352" cy="6262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Plasmo-chemická  konverze</a:t>
            </a:r>
            <a:endParaRPr lang="cs-CZ" b="1" dirty="0"/>
          </a:p>
        </p:txBody>
      </p:sp>
      <p:sp>
        <p:nvSpPr>
          <p:cNvPr id="14" name="Obdélník 13"/>
          <p:cNvSpPr/>
          <p:nvPr/>
        </p:nvSpPr>
        <p:spPr>
          <a:xfrm>
            <a:off x="4554137" y="66117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000" dirty="0">
                <a:hlinkClick r:id="rId5"/>
              </a:rPr>
              <a:t>http://</a:t>
            </a:r>
            <a:r>
              <a:rPr lang="cs-CZ" sz="1000" dirty="0" smtClean="0">
                <a:hlinkClick r:id="rId5"/>
              </a:rPr>
              <a:t>pubs.rsc.org/en/content/articlehtml/2017/CS/C6CS00066E</a:t>
            </a:r>
            <a:r>
              <a:rPr lang="cs-CZ" sz="1000" dirty="0" smtClean="0"/>
              <a:t>   </a:t>
            </a:r>
            <a:endParaRPr lang="cs-CZ" sz="1000" dirty="0"/>
          </a:p>
        </p:txBody>
      </p:sp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78" y="836711"/>
            <a:ext cx="7824161" cy="567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58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-22584" y="0"/>
            <a:ext cx="9166583" cy="836712"/>
          </a:xfrm>
          <a:prstGeom prst="rect">
            <a:avLst/>
          </a:prstGeom>
          <a:solidFill>
            <a:srgbClr val="FF0000"/>
          </a:solidFill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Klíčový faktor pro alternativní paliva</a:t>
            </a:r>
          </a:p>
          <a:p>
            <a:r>
              <a:rPr lang="cs-CZ" b="1" dirty="0" smtClean="0"/>
              <a:t>č 3. Širší odborná platforma profesní kooperace</a:t>
            </a:r>
            <a:r>
              <a:rPr lang="cs-CZ" sz="2700" dirty="0" smtClean="0"/>
              <a:t> </a:t>
            </a:r>
            <a:endParaRPr lang="cs-CZ" sz="2700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4" y="4581128"/>
            <a:ext cx="9015402" cy="85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4" y="2564904"/>
            <a:ext cx="8736043" cy="154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3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230" y="8503"/>
            <a:ext cx="912277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ČTPB staví na perspektivním a dostupném PEZ OZE</a:t>
            </a:r>
            <a:endParaRPr lang="cs-CZ" sz="2000" dirty="0" smtClean="0"/>
          </a:p>
          <a:p>
            <a:pPr algn="ctr"/>
            <a:endParaRPr lang="cs-CZ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1"/>
            <a:ext cx="2494294" cy="27125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1181770"/>
            <a:ext cx="3098675" cy="2742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Ovál 2"/>
          <p:cNvSpPr/>
          <p:nvPr/>
        </p:nvSpPr>
        <p:spPr>
          <a:xfrm>
            <a:off x="6808545" y="1948357"/>
            <a:ext cx="1696066" cy="151499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Alternativní paliva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372200" y="1196751"/>
            <a:ext cx="2664296" cy="272752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756" y="1341529"/>
            <a:ext cx="476402" cy="5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270696"/>
            <a:ext cx="718820" cy="60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195" y="1244872"/>
            <a:ext cx="694008" cy="64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96" y="4892467"/>
            <a:ext cx="2807836" cy="141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8" y="4236606"/>
            <a:ext cx="2558813" cy="211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207580"/>
            <a:ext cx="62007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936683"/>
            <a:ext cx="31623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404" y="5599234"/>
            <a:ext cx="626241" cy="61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71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630555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4624"/>
            <a:ext cx="2051720" cy="1144974"/>
          </a:xfrm>
          <a:prstGeom prst="rect">
            <a:avLst/>
          </a:prstGeom>
          <a:noFill/>
        </p:spPr>
      </p:pic>
      <p:sp>
        <p:nvSpPr>
          <p:cNvPr id="4" name="Obdélník 3"/>
          <p:cNvSpPr/>
          <p:nvPr/>
        </p:nvSpPr>
        <p:spPr>
          <a:xfrm>
            <a:off x="6588224" y="6137920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Ing. Leoš  Gál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5" y="5300464"/>
            <a:ext cx="6192689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>
                <a:solidFill>
                  <a:schemeClr val="tx1"/>
                </a:solidFill>
              </a:rPr>
              <a:t>Dík za Vaši pozornost</a:t>
            </a:r>
            <a:endParaRPr lang="cs-CZ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áze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3" y="2664706"/>
            <a:ext cx="2842786" cy="220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Obráze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636912"/>
            <a:ext cx="2808312" cy="22322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Obrázek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297" y="2664706"/>
            <a:ext cx="3132360" cy="22044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29319"/>
            <a:ext cx="720974" cy="788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53" y="1446593"/>
            <a:ext cx="899470" cy="75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529319"/>
            <a:ext cx="694008" cy="64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/>
          <p:nvPr/>
        </p:nvSpPr>
        <p:spPr>
          <a:xfrm>
            <a:off x="0" y="8502"/>
            <a:ext cx="91440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Technologická výzva pro alternativní paliva </a:t>
            </a:r>
            <a:endParaRPr lang="cs-CZ" sz="2000" dirty="0" smtClean="0"/>
          </a:p>
          <a:p>
            <a:pPr algn="ctr"/>
            <a:endParaRPr lang="cs-CZ" sz="800" dirty="0"/>
          </a:p>
        </p:txBody>
      </p:sp>
      <p:sp>
        <p:nvSpPr>
          <p:cNvPr id="2" name="Obdélník 1"/>
          <p:cNvSpPr/>
          <p:nvPr/>
        </p:nvSpPr>
        <p:spPr>
          <a:xfrm>
            <a:off x="335290" y="1077261"/>
            <a:ext cx="2098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/>
              <a:t>POTENCIÁL SLUNCE 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11897" y="5229200"/>
            <a:ext cx="28276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>
                <a:hlinkClick r:id="rId8"/>
              </a:rPr>
              <a:t>http://</a:t>
            </a:r>
            <a:r>
              <a:rPr lang="cs-CZ" sz="800" dirty="0" smtClean="0">
                <a:hlinkClick r:id="rId8"/>
              </a:rPr>
              <a:t>www.asrc.albany.edu/people/faculty/perez/index.html</a:t>
            </a:r>
            <a:endParaRPr lang="cs-CZ" sz="800" dirty="0" smtClean="0"/>
          </a:p>
          <a:p>
            <a:r>
              <a:rPr lang="cs-CZ" sz="800" dirty="0"/>
              <a:t> </a:t>
            </a:r>
          </a:p>
        </p:txBody>
      </p:sp>
      <p:sp>
        <p:nvSpPr>
          <p:cNvPr id="4" name="Obdélník 3"/>
          <p:cNvSpPr/>
          <p:nvPr/>
        </p:nvSpPr>
        <p:spPr>
          <a:xfrm>
            <a:off x="3347864" y="1077261"/>
            <a:ext cx="1962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u="sng" dirty="0"/>
              <a:t>POTENCIÁL </a:t>
            </a:r>
            <a:r>
              <a:rPr lang="cs-CZ" b="1" u="sng" dirty="0" smtClean="0"/>
              <a:t>VODY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3000410" y="5229200"/>
            <a:ext cx="29158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>
                <a:hlinkClick r:id="rId9"/>
              </a:rPr>
              <a:t>https://</a:t>
            </a:r>
            <a:r>
              <a:rPr lang="cs-CZ" sz="800" dirty="0" smtClean="0">
                <a:hlinkClick r:id="rId9"/>
              </a:rPr>
              <a:t>www.skepticalscience.com/sea-level-rise-predictions.htm</a:t>
            </a:r>
            <a:endParaRPr lang="cs-CZ" sz="800" dirty="0" smtClean="0"/>
          </a:p>
        </p:txBody>
      </p:sp>
      <p:sp>
        <p:nvSpPr>
          <p:cNvPr id="10" name="Obdélník 9"/>
          <p:cNvSpPr/>
          <p:nvPr/>
        </p:nvSpPr>
        <p:spPr>
          <a:xfrm>
            <a:off x="6777663" y="1086940"/>
            <a:ext cx="1755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u="sng" dirty="0"/>
              <a:t>POTENCIÁL CO2 </a:t>
            </a:r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611560" y="5722608"/>
            <a:ext cx="7390752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400" b="1" dirty="0" smtClean="0"/>
              <a:t>Na rozdíl od B1G a B2G (BXG) neexistují konflikty </a:t>
            </a:r>
          </a:p>
          <a:p>
            <a:pPr algn="ctr"/>
            <a:r>
              <a:rPr lang="cs-CZ" sz="2400" b="1" dirty="0" smtClean="0"/>
              <a:t>ZDROJE se považují za NEVYČERPATELNÉ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427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085" y="716388"/>
            <a:ext cx="6640082" cy="388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/>
          <p:nvPr/>
        </p:nvSpPr>
        <p:spPr>
          <a:xfrm>
            <a:off x="0" y="8502"/>
            <a:ext cx="91440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dirty="0"/>
              <a:t>I</a:t>
            </a:r>
            <a:r>
              <a:rPr lang="cs-CZ" sz="3200" dirty="0" smtClean="0"/>
              <a:t>mpulz k úvahám o kooperaci platforem - </a:t>
            </a:r>
            <a:r>
              <a:rPr lang="cs-CZ" sz="3200" b="1" dirty="0" smtClean="0"/>
              <a:t>METANOL</a:t>
            </a:r>
            <a:endParaRPr lang="cs-CZ" sz="2000" b="1" dirty="0" smtClean="0"/>
          </a:p>
          <a:p>
            <a:pPr algn="ctr"/>
            <a:endParaRPr lang="cs-CZ" sz="8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34172"/>
            <a:ext cx="1944216" cy="123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664" y="4634172"/>
            <a:ext cx="2000923" cy="123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634172"/>
            <a:ext cx="2130697" cy="122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337" y="6021288"/>
            <a:ext cx="65341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1394896" y="764704"/>
            <a:ext cx="1594153" cy="64807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7038977" y="6638661"/>
            <a:ext cx="209223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800" dirty="0">
                <a:hlinkClick r:id="rId7"/>
              </a:rPr>
              <a:t>http://</a:t>
            </a:r>
            <a:r>
              <a:rPr lang="cs-CZ" sz="800" dirty="0" smtClean="0">
                <a:hlinkClick r:id="rId7"/>
              </a:rPr>
              <a:t>www.google.com/patents/US8138380</a:t>
            </a:r>
            <a:r>
              <a:rPr lang="cs-CZ" sz="800" dirty="0" smtClean="0"/>
              <a:t> </a:t>
            </a:r>
            <a:endParaRPr lang="cs-CZ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620" y="1599057"/>
            <a:ext cx="2520637" cy="169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716620" y="1585054"/>
            <a:ext cx="2599796" cy="1695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4" y="1585054"/>
            <a:ext cx="3048123" cy="172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63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617" y="836712"/>
            <a:ext cx="9297617" cy="500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683568" y="2436515"/>
            <a:ext cx="136815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-19025" y="0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Technologické cesty – transfery CO</a:t>
            </a:r>
            <a:r>
              <a:rPr lang="cs-CZ" sz="2800" b="1" baseline="-25000" dirty="0" smtClean="0"/>
              <a:t>2</a:t>
            </a:r>
            <a:endParaRPr lang="cs-CZ" sz="2800" baseline="-25000" dirty="0"/>
          </a:p>
        </p:txBody>
      </p:sp>
      <p:sp>
        <p:nvSpPr>
          <p:cNvPr id="9" name="Obdélník 8"/>
          <p:cNvSpPr/>
          <p:nvPr/>
        </p:nvSpPr>
        <p:spPr>
          <a:xfrm>
            <a:off x="-44312" y="0"/>
            <a:ext cx="918831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TERMO </a:t>
            </a:r>
            <a:r>
              <a:rPr lang="cs-CZ" sz="3200" b="1" dirty="0" smtClean="0">
                <a:solidFill>
                  <a:srgbClr val="FF0000"/>
                </a:solidFill>
              </a:rPr>
              <a:t>chemická</a:t>
            </a:r>
            <a:r>
              <a:rPr lang="cs-CZ" sz="2400" b="1" dirty="0" smtClean="0"/>
              <a:t> konverze CO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/H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O na CO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36" y="3573016"/>
            <a:ext cx="2099815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789" y="4005064"/>
            <a:ext cx="3656552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68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617" y="836712"/>
            <a:ext cx="9297617" cy="500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2507407" y="2436515"/>
            <a:ext cx="1344513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-19025" y="0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Technologické cesty – transfery CO</a:t>
            </a:r>
            <a:r>
              <a:rPr lang="cs-CZ" sz="2800" b="1" baseline="-25000" dirty="0" smtClean="0"/>
              <a:t>2</a:t>
            </a:r>
            <a:endParaRPr lang="cs-CZ" sz="2800" baseline="-25000" dirty="0"/>
          </a:p>
        </p:txBody>
      </p:sp>
      <p:sp>
        <p:nvSpPr>
          <p:cNvPr id="8" name="Obdélník 7"/>
          <p:cNvSpPr/>
          <p:nvPr/>
        </p:nvSpPr>
        <p:spPr>
          <a:xfrm>
            <a:off x="-19026" y="-11913"/>
            <a:ext cx="9271545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FOTO </a:t>
            </a:r>
            <a:r>
              <a:rPr lang="cs-CZ" sz="3200" b="1" dirty="0" smtClean="0">
                <a:solidFill>
                  <a:srgbClr val="FF0000"/>
                </a:solidFill>
              </a:rPr>
              <a:t>chemická</a:t>
            </a:r>
            <a:r>
              <a:rPr lang="cs-CZ" sz="2400" b="1" dirty="0" smtClean="0"/>
              <a:t> konverze CO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/H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O na CO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005064"/>
            <a:ext cx="3161827" cy="27077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79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119188"/>
            <a:ext cx="860107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5724128" y="2469143"/>
            <a:ext cx="1368152" cy="5760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/>
          <p:cNvSpPr/>
          <p:nvPr/>
        </p:nvSpPr>
        <p:spPr>
          <a:xfrm>
            <a:off x="5552492" y="3352800"/>
            <a:ext cx="855712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5" name="Přímá spojnice se šipkou 14"/>
          <p:cNvCxnSpPr/>
          <p:nvPr/>
        </p:nvCxnSpPr>
        <p:spPr>
          <a:xfrm>
            <a:off x="5724128" y="3505200"/>
            <a:ext cx="0" cy="215604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738813"/>
            <a:ext cx="3476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ázek 17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6976" y="6302693"/>
            <a:ext cx="1666743" cy="409575"/>
          </a:xfrm>
          <a:prstGeom prst="rect">
            <a:avLst/>
          </a:prstGeom>
        </p:spPr>
      </p:pic>
      <p:sp>
        <p:nvSpPr>
          <p:cNvPr id="19" name="Obdélník 18"/>
          <p:cNvSpPr/>
          <p:nvPr/>
        </p:nvSpPr>
        <p:spPr>
          <a:xfrm>
            <a:off x="5103783" y="6674891"/>
            <a:ext cx="34198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>
                <a:hlinkClick r:id="rId7"/>
              </a:rPr>
              <a:t>http://</a:t>
            </a:r>
            <a:r>
              <a:rPr lang="cs-CZ" sz="800" dirty="0" smtClean="0">
                <a:hlinkClick r:id="rId7"/>
              </a:rPr>
              <a:t>pubs.acs.org/doi/abs/10.1021/acs.iecr.5b03215?journalCode=iecred</a:t>
            </a:r>
            <a:endParaRPr lang="cs-CZ" sz="800" dirty="0" smtClean="0"/>
          </a:p>
        </p:txBody>
      </p:sp>
      <p:sp>
        <p:nvSpPr>
          <p:cNvPr id="3" name="Obdélník 2"/>
          <p:cNvSpPr/>
          <p:nvPr/>
        </p:nvSpPr>
        <p:spPr>
          <a:xfrm>
            <a:off x="6948264" y="6302693"/>
            <a:ext cx="1296144" cy="204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noProof="1" smtClean="0">
                <a:solidFill>
                  <a:schemeClr val="tx1"/>
                </a:solidFill>
              </a:rPr>
              <a:t>Biomanufacturing</a:t>
            </a:r>
            <a:endParaRPr lang="cs-CZ" sz="900" noProof="1">
              <a:solidFill>
                <a:schemeClr val="tx1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-19025" y="0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Technologické cesty – transfery CO</a:t>
            </a:r>
            <a:r>
              <a:rPr lang="cs-CZ" sz="2800" b="1" baseline="-25000" dirty="0" smtClean="0"/>
              <a:t>2</a:t>
            </a:r>
            <a:endParaRPr lang="cs-CZ" sz="2800" baseline="-25000" dirty="0"/>
          </a:p>
        </p:txBody>
      </p:sp>
      <p:sp>
        <p:nvSpPr>
          <p:cNvPr id="16" name="Obdélník 15"/>
          <p:cNvSpPr/>
          <p:nvPr/>
        </p:nvSpPr>
        <p:spPr>
          <a:xfrm>
            <a:off x="-19026" y="0"/>
            <a:ext cx="9163025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BIO </a:t>
            </a:r>
            <a:r>
              <a:rPr lang="cs-CZ" sz="3200" b="1" dirty="0" smtClean="0">
                <a:solidFill>
                  <a:srgbClr val="FF0000"/>
                </a:solidFill>
              </a:rPr>
              <a:t>chemická</a:t>
            </a:r>
            <a:r>
              <a:rPr lang="cs-CZ" sz="2400" b="1" dirty="0" smtClean="0"/>
              <a:t> konverze CO</a:t>
            </a:r>
            <a:r>
              <a:rPr lang="cs-CZ" sz="2400" b="1" baseline="-25000" dirty="0" smtClean="0"/>
              <a:t>2</a:t>
            </a:r>
            <a:endParaRPr lang="cs-CZ" sz="2400" baseline="-25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80697"/>
            <a:ext cx="3259407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440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3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119188"/>
            <a:ext cx="860107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7452320" y="2469143"/>
            <a:ext cx="1368152" cy="5760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5" name="Přímá spojnice se šipkou 14"/>
          <p:cNvCxnSpPr>
            <a:endCxn id="12" idx="0"/>
          </p:cNvCxnSpPr>
          <p:nvPr/>
        </p:nvCxnSpPr>
        <p:spPr>
          <a:xfrm flipH="1">
            <a:off x="7093573" y="3045205"/>
            <a:ext cx="646779" cy="156248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607" y="4607687"/>
            <a:ext cx="3557931" cy="1986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3" y="4592653"/>
            <a:ext cx="45529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/>
          <p:nvPr/>
        </p:nvSpPr>
        <p:spPr>
          <a:xfrm>
            <a:off x="-19025" y="0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Technologické cesty – transfery CO</a:t>
            </a:r>
            <a:r>
              <a:rPr lang="cs-CZ" sz="2800" b="1" baseline="-25000" dirty="0" smtClean="0"/>
              <a:t>2</a:t>
            </a:r>
            <a:endParaRPr lang="cs-CZ" sz="2800" baseline="-25000" dirty="0"/>
          </a:p>
        </p:txBody>
      </p:sp>
      <p:sp>
        <p:nvSpPr>
          <p:cNvPr id="9" name="Obdélník 8"/>
          <p:cNvSpPr/>
          <p:nvPr/>
        </p:nvSpPr>
        <p:spPr>
          <a:xfrm>
            <a:off x="-19848" y="0"/>
            <a:ext cx="9163847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Katalytická hydrogenace </a:t>
            </a:r>
            <a:r>
              <a:rPr lang="cs-CZ" sz="2400" b="1" dirty="0" smtClean="0"/>
              <a:t>CO</a:t>
            </a:r>
            <a:r>
              <a:rPr lang="cs-CZ" sz="2400" b="1" baseline="-25000" dirty="0" smtClean="0"/>
              <a:t>2</a:t>
            </a:r>
            <a:endParaRPr lang="cs-CZ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43682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119188"/>
            <a:ext cx="860107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4123518" y="2469143"/>
            <a:ext cx="1368152" cy="5760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-19025" y="-15485"/>
            <a:ext cx="9144000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Technologické cesty – transfery CO</a:t>
            </a:r>
            <a:r>
              <a:rPr lang="cs-CZ" sz="2800" b="1" baseline="-25000" dirty="0" smtClean="0"/>
              <a:t>2</a:t>
            </a:r>
            <a:endParaRPr lang="cs-CZ" sz="2800" baseline="-25000" dirty="0"/>
          </a:p>
        </p:txBody>
      </p:sp>
      <p:sp>
        <p:nvSpPr>
          <p:cNvPr id="6" name="Obdélník 5"/>
          <p:cNvSpPr/>
          <p:nvPr/>
        </p:nvSpPr>
        <p:spPr>
          <a:xfrm>
            <a:off x="-19026" y="-46263"/>
            <a:ext cx="9163025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Elektro</a:t>
            </a:r>
            <a:r>
              <a:rPr lang="cs-CZ" sz="3200" b="1" dirty="0" smtClean="0">
                <a:solidFill>
                  <a:srgbClr val="FF0000"/>
                </a:solidFill>
              </a:rPr>
              <a:t>chemická</a:t>
            </a:r>
            <a:r>
              <a:rPr lang="cs-CZ" sz="2400" b="1" dirty="0" smtClean="0"/>
              <a:t> konverze CO</a:t>
            </a:r>
            <a:r>
              <a:rPr lang="cs-CZ" sz="2400" b="1" baseline="-25000" dirty="0" smtClean="0"/>
              <a:t>2</a:t>
            </a:r>
            <a:endParaRPr lang="cs-CZ" sz="2400" baseline="-25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430" y="3092884"/>
            <a:ext cx="2952328" cy="37513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82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922" y="1021386"/>
            <a:ext cx="9125989" cy="5354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1.    SKLADOVÁNÍ a TRANSPORT  ENERGIE</a:t>
            </a:r>
            <a:endParaRPr lang="cs-CZ" sz="2400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0" y="1772816"/>
            <a:ext cx="9144000" cy="5760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2.    UMĚLÁ FOTOSYNTÉZA -</a:t>
            </a:r>
            <a:r>
              <a:rPr lang="en-US" sz="2400" dirty="0" smtClean="0"/>
              <a:t>Artificial photosynthesis</a:t>
            </a:r>
            <a:endParaRPr lang="cs-CZ" sz="2400" dirty="0" smtClean="0"/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-12090" y="2636912"/>
            <a:ext cx="9144001" cy="5040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3.     SOLÁRNÍ RAFINERIE</a:t>
            </a:r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>
            <a:off x="5922" y="3419999"/>
            <a:ext cx="9138078" cy="5130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4.     DEKARBONIZACE PRŮMYSLU</a:t>
            </a:r>
          </a:p>
        </p:txBody>
      </p:sp>
      <p:sp>
        <p:nvSpPr>
          <p:cNvPr id="11" name="Nadpis 1"/>
          <p:cNvSpPr txBox="1">
            <a:spLocks/>
          </p:cNvSpPr>
          <p:nvPr/>
        </p:nvSpPr>
        <p:spPr>
          <a:xfrm>
            <a:off x="-1" y="4221088"/>
            <a:ext cx="9144001" cy="5040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5.     Klíč = LEVNÝ VODÍK</a:t>
            </a:r>
          </a:p>
        </p:txBody>
      </p:sp>
      <p:sp>
        <p:nvSpPr>
          <p:cNvPr id="12" name="Nadpis 1"/>
          <p:cNvSpPr txBox="1">
            <a:spLocks/>
          </p:cNvSpPr>
          <p:nvPr/>
        </p:nvSpPr>
        <p:spPr>
          <a:xfrm>
            <a:off x="-812" y="5013176"/>
            <a:ext cx="9112804" cy="5760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400" dirty="0" smtClean="0"/>
              <a:t>6.     CO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 - CAPTURING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-19026" y="-46263"/>
            <a:ext cx="9163025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cs-CZ" sz="3200" b="1" dirty="0" smtClean="0"/>
              <a:t>Elektro</a:t>
            </a:r>
            <a:r>
              <a:rPr lang="cs-CZ" sz="3200" b="1" dirty="0" smtClean="0">
                <a:solidFill>
                  <a:srgbClr val="FF0000"/>
                </a:solidFill>
              </a:rPr>
              <a:t>chemická</a:t>
            </a:r>
            <a:r>
              <a:rPr lang="cs-CZ" sz="2400" b="1" dirty="0" smtClean="0"/>
              <a:t> konverze CO</a:t>
            </a:r>
            <a:r>
              <a:rPr lang="cs-CZ" sz="2400" b="1" baseline="-25000" dirty="0" smtClean="0"/>
              <a:t>2 </a:t>
            </a:r>
            <a:endParaRPr lang="cs-CZ" sz="2400" baseline="-250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293" y="-37910"/>
            <a:ext cx="712772" cy="91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2065" y="-37910"/>
            <a:ext cx="1727043" cy="87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9108" y="-37910"/>
            <a:ext cx="871422" cy="103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337" y="6021288"/>
            <a:ext cx="65341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1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30918</TotalTime>
  <Words>423</Words>
  <Application>Microsoft Office PowerPoint</Application>
  <PresentationFormat>Předvádění na obrazovce (4:3)</PresentationFormat>
  <Paragraphs>82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OZE (organika)  - PEZ (primární energetické zdroje) pro B2G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Alchymii 21. století  Transfer  CO2 (odpad) do zdrojů (energie).</dc:title>
  <dc:creator>Gál Leoš</dc:creator>
  <cp:lastModifiedBy>Soucek Ivan</cp:lastModifiedBy>
  <cp:revision>392</cp:revision>
  <dcterms:created xsi:type="dcterms:W3CDTF">2017-12-04T12:28:30Z</dcterms:created>
  <dcterms:modified xsi:type="dcterms:W3CDTF">2018-02-14T14:18:21Z</dcterms:modified>
</cp:coreProperties>
</file>