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0" r:id="rId2"/>
    <p:sldId id="285" r:id="rId3"/>
    <p:sldId id="257" r:id="rId4"/>
    <p:sldId id="258" r:id="rId5"/>
    <p:sldId id="279" r:id="rId6"/>
    <p:sldId id="256" r:id="rId7"/>
    <p:sldId id="266" r:id="rId8"/>
    <p:sldId id="278" r:id="rId9"/>
    <p:sldId id="272" r:id="rId10"/>
    <p:sldId id="271" r:id="rId11"/>
    <p:sldId id="273" r:id="rId12"/>
    <p:sldId id="283" r:id="rId13"/>
    <p:sldId id="277" r:id="rId14"/>
    <p:sldId id="286" r:id="rId15"/>
    <p:sldId id="287" r:id="rId16"/>
    <p:sldId id="284" r:id="rId17"/>
    <p:sldId id="276" r:id="rId18"/>
    <p:sldId id="288" r:id="rId19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1644" y="13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B1DC9-9A89-455F-ACC0-EDCD12BC27C2}" type="datetimeFigureOut">
              <a:rPr lang="cs-CZ" smtClean="0"/>
              <a:t>14.2.2018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D9206D-4333-49DB-ADBF-D5108FBDB97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34790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B1DC9-9A89-455F-ACC0-EDCD12BC27C2}" type="datetimeFigureOut">
              <a:rPr lang="cs-CZ" smtClean="0"/>
              <a:t>14.2.2018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D9206D-4333-49DB-ADBF-D5108FBDB97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150326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B1DC9-9A89-455F-ACC0-EDCD12BC27C2}" type="datetimeFigureOut">
              <a:rPr lang="cs-CZ" smtClean="0"/>
              <a:t>14.2.2018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D9206D-4333-49DB-ADBF-D5108FBDB97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879132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B1DC9-9A89-455F-ACC0-EDCD12BC27C2}" type="datetimeFigureOut">
              <a:rPr lang="cs-CZ" smtClean="0"/>
              <a:t>14.2.2018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D9206D-4333-49DB-ADBF-D5108FBDB97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207341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B1DC9-9A89-455F-ACC0-EDCD12BC27C2}" type="datetimeFigureOut">
              <a:rPr lang="cs-CZ" smtClean="0"/>
              <a:t>14.2.2018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D9206D-4333-49DB-ADBF-D5108FBDB97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102219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B1DC9-9A89-455F-ACC0-EDCD12BC27C2}" type="datetimeFigureOut">
              <a:rPr lang="cs-CZ" smtClean="0"/>
              <a:t>14.2.2018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D9206D-4333-49DB-ADBF-D5108FBDB97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070755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B1DC9-9A89-455F-ACC0-EDCD12BC27C2}" type="datetimeFigureOut">
              <a:rPr lang="cs-CZ" smtClean="0"/>
              <a:t>14.2.2018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D9206D-4333-49DB-ADBF-D5108FBDB97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604074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B1DC9-9A89-455F-ACC0-EDCD12BC27C2}" type="datetimeFigureOut">
              <a:rPr lang="cs-CZ" smtClean="0"/>
              <a:t>14.2.2018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D9206D-4333-49DB-ADBF-D5108FBDB97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520074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B1DC9-9A89-455F-ACC0-EDCD12BC27C2}" type="datetimeFigureOut">
              <a:rPr lang="cs-CZ" smtClean="0"/>
              <a:t>14.2.2018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D9206D-4333-49DB-ADBF-D5108FBDB97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443026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B1DC9-9A89-455F-ACC0-EDCD12BC27C2}" type="datetimeFigureOut">
              <a:rPr lang="cs-CZ" smtClean="0"/>
              <a:t>14.2.2018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D9206D-4333-49DB-ADBF-D5108FBDB97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513212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B1DC9-9A89-455F-ACC0-EDCD12BC27C2}" type="datetimeFigureOut">
              <a:rPr lang="cs-CZ" smtClean="0"/>
              <a:t>14.2.2018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D9206D-4333-49DB-ADBF-D5108FBDB97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748659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2B1DC9-9A89-455F-ACC0-EDCD12BC27C2}" type="datetimeFigureOut">
              <a:rPr lang="cs-CZ" smtClean="0"/>
              <a:t>14.2.2018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D9206D-4333-49DB-ADBF-D5108FBDB97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456108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enifuel.com/process.html" TargetMode="External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jpeg"/><Relationship Id="rId3" Type="http://schemas.openxmlformats.org/officeDocument/2006/relationships/image" Target="../media/image18.png"/><Relationship Id="rId7" Type="http://schemas.openxmlformats.org/officeDocument/2006/relationships/image" Target="../media/image21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11" Type="http://schemas.openxmlformats.org/officeDocument/2006/relationships/image" Target="../media/image23.png"/><Relationship Id="rId5" Type="http://schemas.openxmlformats.org/officeDocument/2006/relationships/image" Target="../media/image19.png"/><Relationship Id="rId10" Type="http://schemas.openxmlformats.org/officeDocument/2006/relationships/hyperlink" Target="http://www.pnnl.gov/main/publications/external/technical_reports/PNNL-25464.pdf" TargetMode="External"/><Relationship Id="rId4" Type="http://schemas.openxmlformats.org/officeDocument/2006/relationships/hyperlink" Target="http://genifuel.com/" TargetMode="External"/><Relationship Id="rId9" Type="http://schemas.openxmlformats.org/officeDocument/2006/relationships/hyperlink" Target="https://www.youtube.com/watch?v=ER4C6EapZQ4" TargetMode="Externa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sciencedirect.com/science/article/pii/S0960148115301610" TargetMode="External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hyperlink" Target="https://ac.els-cdn.com/S0960148115301610/1-s2.0-S0960148115301610-main.pdf?_tid=1b2ad6da-0ce0-11e8-9339-00000aacb360&amp;acdnat=1518101910_ef121218b4357893ae53a1fcb06f1ebb" TargetMode="Externa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28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7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5.png"/><Relationship Id="rId7" Type="http://schemas.openxmlformats.org/officeDocument/2006/relationships/image" Target="../media/image31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11" Type="http://schemas.openxmlformats.org/officeDocument/2006/relationships/image" Target="../media/image32.png"/><Relationship Id="rId5" Type="http://schemas.openxmlformats.org/officeDocument/2006/relationships/image" Target="../media/image30.png"/><Relationship Id="rId10" Type="http://schemas.openxmlformats.org/officeDocument/2006/relationships/image" Target="../media/image10.png"/><Relationship Id="rId4" Type="http://schemas.openxmlformats.org/officeDocument/2006/relationships/image" Target="../media/image29.png"/><Relationship Id="rId9" Type="http://schemas.openxmlformats.org/officeDocument/2006/relationships/image" Target="../media/image9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11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hyperlink" Target="https://energy.gov/sites/prod/files/2017/07/f35/BETO_2017WTE-Workshop_SeanSimpson-LanzaTech.pdf" TargetMode="Externa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51520" y="454932"/>
            <a:ext cx="7632700" cy="12954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cs-CZ" dirty="0">
                <a:solidFill>
                  <a:schemeClr val="hlink"/>
                </a:solidFill>
              </a:rPr>
              <a:t>Č</a:t>
            </a:r>
            <a:r>
              <a:rPr lang="cs-CZ" sz="2400" dirty="0"/>
              <a:t>eská </a:t>
            </a:r>
            <a:r>
              <a:rPr lang="cs-CZ" dirty="0">
                <a:solidFill>
                  <a:schemeClr val="hlink"/>
                </a:solidFill>
              </a:rPr>
              <a:t>T</a:t>
            </a:r>
            <a:r>
              <a:rPr lang="cs-CZ" sz="2400" dirty="0"/>
              <a:t>echnologická </a:t>
            </a:r>
            <a:r>
              <a:rPr lang="cs-CZ" dirty="0">
                <a:solidFill>
                  <a:schemeClr val="hlink"/>
                </a:solidFill>
              </a:rPr>
              <a:t>P</a:t>
            </a:r>
            <a:r>
              <a:rPr lang="cs-CZ" sz="2400" dirty="0"/>
              <a:t>latforma pro užití </a:t>
            </a:r>
            <a:r>
              <a:rPr lang="cs-CZ" dirty="0">
                <a:solidFill>
                  <a:schemeClr val="hlink"/>
                </a:solidFill>
              </a:rPr>
              <a:t>B</a:t>
            </a:r>
            <a:r>
              <a:rPr lang="cs-CZ" sz="2400" dirty="0"/>
              <a:t>iosložek </a:t>
            </a:r>
          </a:p>
          <a:p>
            <a:pPr>
              <a:lnSpc>
                <a:spcPct val="90000"/>
              </a:lnSpc>
            </a:pPr>
            <a:r>
              <a:rPr lang="cs-CZ" sz="2400" dirty="0"/>
              <a:t>v dopravě a chemickém průmyslu</a:t>
            </a:r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80288" y="44450"/>
            <a:ext cx="1763712" cy="984250"/>
          </a:xfrm>
          <a:prstGeom prst="rect">
            <a:avLst/>
          </a:prstGeom>
          <a:noFill/>
        </p:spPr>
      </p:pic>
      <p:sp>
        <p:nvSpPr>
          <p:cNvPr id="2053" name="Rectangle 5"/>
          <p:cNvSpPr>
            <a:spLocks noChangeArrowheads="1"/>
          </p:cNvSpPr>
          <p:nvPr/>
        </p:nvSpPr>
        <p:spPr bwMode="auto">
          <a:xfrm>
            <a:off x="1258888" y="5589588"/>
            <a:ext cx="7129462" cy="744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</a:pPr>
            <a:endParaRPr lang="cs-CZ" sz="2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054" name="Rectangle 6"/>
          <p:cNvSpPr>
            <a:spLocks noChangeArrowheads="1"/>
          </p:cNvSpPr>
          <p:nvPr/>
        </p:nvSpPr>
        <p:spPr bwMode="auto">
          <a:xfrm>
            <a:off x="5003800" y="5373688"/>
            <a:ext cx="388937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r>
              <a:rPr lang="cs-CZ" sz="1600" dirty="0" smtClean="0">
                <a:solidFill>
                  <a:schemeClr val="tx2"/>
                </a:solidFill>
                <a:latin typeface="Arial" charset="0"/>
              </a:rPr>
              <a:t>Kralupy n/Vltavou 14.2.2018</a:t>
            </a:r>
            <a:endParaRPr lang="cs-CZ" sz="1600" dirty="0">
              <a:solidFill>
                <a:schemeClr val="tx2"/>
              </a:solidFill>
              <a:latin typeface="Arial" charset="0"/>
            </a:endParaRPr>
          </a:p>
        </p:txBody>
      </p:sp>
      <p:sp>
        <p:nvSpPr>
          <p:cNvPr id="2055" name="Rectangle 7"/>
          <p:cNvSpPr>
            <a:spLocks noChangeArrowheads="1"/>
          </p:cNvSpPr>
          <p:nvPr/>
        </p:nvSpPr>
        <p:spPr bwMode="auto">
          <a:xfrm>
            <a:off x="395288" y="5445125"/>
            <a:ext cx="395922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r>
              <a:rPr lang="cs-CZ" sz="1600">
                <a:solidFill>
                  <a:schemeClr val="tx2"/>
                </a:solidFill>
                <a:latin typeface="Arial" charset="0"/>
              </a:rPr>
              <a:t>Ing. Leoš Gál</a:t>
            </a:r>
            <a:br>
              <a:rPr lang="cs-CZ" sz="1600">
                <a:solidFill>
                  <a:schemeClr val="tx2"/>
                </a:solidFill>
                <a:latin typeface="Arial" charset="0"/>
              </a:rPr>
            </a:br>
            <a:r>
              <a:rPr lang="cs-CZ" sz="1600">
                <a:solidFill>
                  <a:schemeClr val="tx2"/>
                </a:solidFill>
                <a:latin typeface="Arial" charset="0"/>
              </a:rPr>
              <a:t>Předseda řídícího výboru ČTPB</a:t>
            </a:r>
          </a:p>
        </p:txBody>
      </p:sp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71800" y="1700808"/>
            <a:ext cx="3693853" cy="18785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330325" y="4293096"/>
            <a:ext cx="6048375" cy="720725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pPr eaLnBrk="1" hangingPunct="1">
              <a:defRPr/>
            </a:pPr>
            <a:r>
              <a:rPr lang="cs-CZ" altLang="cs-CZ" sz="3600" dirty="0" smtClean="0"/>
              <a:t>ČTPB 2017-2019</a:t>
            </a:r>
            <a:endParaRPr lang="cs-CZ" altLang="cs-CZ" sz="3600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2121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3" y="28575"/>
            <a:ext cx="9134475" cy="6800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Obdélník 1"/>
          <p:cNvSpPr/>
          <p:nvPr/>
        </p:nvSpPr>
        <p:spPr>
          <a:xfrm>
            <a:off x="171276" y="2708920"/>
            <a:ext cx="8784976" cy="2016224"/>
          </a:xfrm>
          <a:prstGeom prst="rect">
            <a:avLst/>
          </a:prstGeom>
          <a:solidFill>
            <a:schemeClr val="accent3">
              <a:lumMod val="75000"/>
              <a:alpha val="30000"/>
            </a:schemeClr>
          </a:solidFill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4" name="Obdélník 3"/>
          <p:cNvSpPr/>
          <p:nvPr/>
        </p:nvSpPr>
        <p:spPr>
          <a:xfrm>
            <a:off x="179512" y="548680"/>
            <a:ext cx="8784976" cy="2016224"/>
          </a:xfrm>
          <a:prstGeom prst="rect">
            <a:avLst/>
          </a:prstGeom>
          <a:solidFill>
            <a:schemeClr val="accent2">
              <a:lumMod val="20000"/>
              <a:lumOff val="80000"/>
              <a:alpha val="30000"/>
            </a:schemeClr>
          </a:solidFill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5" name="Obdélník 4"/>
          <p:cNvSpPr/>
          <p:nvPr/>
        </p:nvSpPr>
        <p:spPr>
          <a:xfrm>
            <a:off x="140692" y="4869160"/>
            <a:ext cx="8784976" cy="1949299"/>
          </a:xfrm>
          <a:prstGeom prst="rect">
            <a:avLst/>
          </a:prstGeom>
          <a:solidFill>
            <a:schemeClr val="accent3">
              <a:lumMod val="60000"/>
              <a:lumOff val="40000"/>
              <a:alpha val="30000"/>
            </a:schemeClr>
          </a:solidFill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6" name="Obdélník 5"/>
          <p:cNvSpPr/>
          <p:nvPr/>
        </p:nvSpPr>
        <p:spPr>
          <a:xfrm>
            <a:off x="21230" y="8503"/>
            <a:ext cx="9122770" cy="58477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cs-CZ" sz="3200" b="1" dirty="0" smtClean="0"/>
              <a:t>Zpracování odpadních kalů (odpadů )</a:t>
            </a:r>
            <a:endParaRPr lang="cs-CZ" sz="2000" dirty="0" smtClean="0"/>
          </a:p>
        </p:txBody>
      </p:sp>
      <p:sp>
        <p:nvSpPr>
          <p:cNvPr id="7" name="Obdélník 6"/>
          <p:cNvSpPr/>
          <p:nvPr/>
        </p:nvSpPr>
        <p:spPr>
          <a:xfrm>
            <a:off x="140692" y="6613981"/>
            <a:ext cx="1838965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sz="800" dirty="0">
                <a:hlinkClick r:id="rId3"/>
              </a:rPr>
              <a:t>http://</a:t>
            </a:r>
            <a:r>
              <a:rPr lang="cs-CZ" sz="800" dirty="0" smtClean="0">
                <a:hlinkClick r:id="rId3"/>
              </a:rPr>
              <a:t>www.genifuel.com/process.html</a:t>
            </a:r>
            <a:endParaRPr lang="cs-CZ" sz="800" dirty="0" smtClean="0"/>
          </a:p>
        </p:txBody>
      </p:sp>
      <p:sp>
        <p:nvSpPr>
          <p:cNvPr id="8" name="Obdélník 7"/>
          <p:cNvSpPr/>
          <p:nvPr/>
        </p:nvSpPr>
        <p:spPr>
          <a:xfrm>
            <a:off x="5148064" y="2780928"/>
            <a:ext cx="2088232" cy="1584177"/>
          </a:xfrm>
          <a:prstGeom prst="rect">
            <a:avLst/>
          </a:prstGeom>
          <a:solidFill>
            <a:schemeClr val="bg1">
              <a:alpha val="0"/>
            </a:schemeClr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036189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Nadpis 1"/>
          <p:cNvSpPr txBox="1">
            <a:spLocks/>
          </p:cNvSpPr>
          <p:nvPr/>
        </p:nvSpPr>
        <p:spPr>
          <a:xfrm>
            <a:off x="0" y="-54765"/>
            <a:ext cx="9144000" cy="675453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cs-CZ" sz="3600" b="1" dirty="0" smtClean="0"/>
              <a:t>HTL  - </a:t>
            </a:r>
            <a:r>
              <a:rPr lang="cs-CZ" sz="3600" dirty="0" smtClean="0"/>
              <a:t> </a:t>
            </a:r>
            <a:r>
              <a:rPr lang="cs-CZ" sz="3600" b="1" dirty="0" smtClean="0"/>
              <a:t>ČOV – KALY – Velký projekt USA-Kanada</a:t>
            </a:r>
            <a:endParaRPr lang="cs-CZ" sz="3600" b="1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28766" y="1486134"/>
            <a:ext cx="1745517" cy="6459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2368677"/>
            <a:ext cx="1749595" cy="444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Picture 5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2838450"/>
            <a:ext cx="1728192" cy="14640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1604778"/>
            <a:ext cx="1581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4778977"/>
            <a:ext cx="2905125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Obdélník 11"/>
          <p:cNvSpPr/>
          <p:nvPr/>
        </p:nvSpPr>
        <p:spPr>
          <a:xfrm>
            <a:off x="467544" y="2248877"/>
            <a:ext cx="7147520" cy="218521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cs-CZ" sz="2400" b="1" dirty="0" smtClean="0"/>
              <a:t>2. Licence</a:t>
            </a:r>
          </a:p>
          <a:p>
            <a:endParaRPr lang="cs-CZ" sz="2400" b="1" dirty="0"/>
          </a:p>
          <a:p>
            <a:endParaRPr lang="cs-CZ" sz="2400" b="1" dirty="0" smtClean="0"/>
          </a:p>
          <a:p>
            <a:endParaRPr lang="cs-CZ" sz="2400" b="1" dirty="0"/>
          </a:p>
          <a:p>
            <a:r>
              <a:rPr lang="cs-CZ" sz="2400" b="1" dirty="0" smtClean="0"/>
              <a:t> </a:t>
            </a:r>
            <a:r>
              <a:rPr lang="cs-CZ" sz="4000" b="1" dirty="0" smtClean="0"/>
              <a:t> </a:t>
            </a:r>
            <a:r>
              <a:rPr lang="cs-CZ" sz="2400" b="1" dirty="0" smtClean="0"/>
              <a:t> </a:t>
            </a:r>
            <a:endParaRPr lang="cs-CZ" sz="2400" b="1" dirty="0"/>
          </a:p>
        </p:txBody>
      </p:sp>
      <p:sp>
        <p:nvSpPr>
          <p:cNvPr id="13" name="Obdélník 12"/>
          <p:cNvSpPr/>
          <p:nvPr/>
        </p:nvSpPr>
        <p:spPr>
          <a:xfrm>
            <a:off x="470113" y="1417880"/>
            <a:ext cx="7147520" cy="83099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cs-CZ" sz="2400" b="1" dirty="0" smtClean="0"/>
              <a:t>1. R&amp;D</a:t>
            </a:r>
          </a:p>
          <a:p>
            <a:r>
              <a:rPr lang="cs-CZ" sz="2400" b="1" dirty="0" smtClean="0"/>
              <a:t> </a:t>
            </a:r>
            <a:endParaRPr lang="cs-CZ" sz="2400" b="1" dirty="0"/>
          </a:p>
        </p:txBody>
      </p:sp>
      <p:sp>
        <p:nvSpPr>
          <p:cNvPr id="14" name="Obdélník 13"/>
          <p:cNvSpPr/>
          <p:nvPr/>
        </p:nvSpPr>
        <p:spPr>
          <a:xfrm>
            <a:off x="470113" y="4442759"/>
            <a:ext cx="7147520" cy="120032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cs-CZ" sz="2400" b="1" dirty="0" smtClean="0"/>
              <a:t>3. Aplikace HTL - ČOV Vancouver</a:t>
            </a:r>
          </a:p>
          <a:p>
            <a:r>
              <a:rPr lang="cs-CZ" sz="2400" b="1" dirty="0"/>
              <a:t> </a:t>
            </a:r>
            <a:r>
              <a:rPr lang="cs-CZ" sz="2400" b="1" dirty="0" smtClean="0"/>
              <a:t>   DEMONSTRATION</a:t>
            </a:r>
          </a:p>
          <a:p>
            <a:r>
              <a:rPr lang="cs-CZ" sz="2400" b="1" dirty="0" smtClean="0"/>
              <a:t> </a:t>
            </a:r>
            <a:endParaRPr lang="cs-CZ" sz="2400" b="1" dirty="0"/>
          </a:p>
        </p:txBody>
      </p:sp>
      <p:pic>
        <p:nvPicPr>
          <p:cNvPr id="3080" name="Picture 8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1" y="2400576"/>
            <a:ext cx="3098109" cy="18318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Obdélník 3"/>
          <p:cNvSpPr/>
          <p:nvPr/>
        </p:nvSpPr>
        <p:spPr>
          <a:xfrm>
            <a:off x="2195736" y="6193187"/>
            <a:ext cx="581801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2000" dirty="0" smtClean="0">
                <a:hlinkClick r:id="rId9"/>
              </a:rPr>
              <a:t>https://www.youtube.com/watch?v=ER4C6EapZQ4</a:t>
            </a:r>
            <a:endParaRPr lang="cs-CZ" sz="2000" dirty="0" smtClean="0"/>
          </a:p>
        </p:txBody>
      </p:sp>
      <p:pic>
        <p:nvPicPr>
          <p:cNvPr id="5122" name="Picture 2">
            <a:hlinkClick r:id="rId10"/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18913" y="1376608"/>
            <a:ext cx="858200" cy="8722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14893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Nadpis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cs-CZ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232892"/>
            <a:ext cx="9144000" cy="47059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Obdélník 5"/>
          <p:cNvSpPr/>
          <p:nvPr/>
        </p:nvSpPr>
        <p:spPr>
          <a:xfrm>
            <a:off x="21230" y="8503"/>
            <a:ext cx="9122770" cy="58477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cs-CZ" sz="3200" b="1" dirty="0" smtClean="0"/>
              <a:t>Pracovní mapa aktivit ČTPB</a:t>
            </a:r>
            <a:endParaRPr lang="cs-CZ" sz="2000" dirty="0" smtClean="0"/>
          </a:p>
        </p:txBody>
      </p:sp>
    </p:spTree>
    <p:extLst>
      <p:ext uri="{BB962C8B-B14F-4D97-AF65-F5344CB8AC3E}">
        <p14:creationId xmlns:p14="http://schemas.microsoft.com/office/powerpoint/2010/main" val="674462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7810" y="881992"/>
            <a:ext cx="6246796" cy="5104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Obdélník 10"/>
          <p:cNvSpPr/>
          <p:nvPr/>
        </p:nvSpPr>
        <p:spPr>
          <a:xfrm>
            <a:off x="21230" y="8503"/>
            <a:ext cx="9122770" cy="58477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cs-CZ" sz="3200" b="1" dirty="0" smtClean="0"/>
              <a:t>Základní rámec B2G</a:t>
            </a:r>
            <a:endParaRPr lang="cs-CZ" sz="2000" dirty="0" smtClean="0"/>
          </a:p>
        </p:txBody>
      </p:sp>
      <p:sp>
        <p:nvSpPr>
          <p:cNvPr id="7" name="Obdélník 6"/>
          <p:cNvSpPr/>
          <p:nvPr/>
        </p:nvSpPr>
        <p:spPr>
          <a:xfrm>
            <a:off x="1277526" y="5986618"/>
            <a:ext cx="6550469" cy="39471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b="1" dirty="0" smtClean="0"/>
              <a:t> téma pro další diskusi</a:t>
            </a:r>
            <a:endParaRPr lang="cs-CZ" b="1" dirty="0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7527" y="5986618"/>
            <a:ext cx="1957718" cy="5083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765200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7" y="2132856"/>
            <a:ext cx="9123028" cy="37483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Obdélník 3"/>
          <p:cNvSpPr/>
          <p:nvPr/>
        </p:nvSpPr>
        <p:spPr>
          <a:xfrm>
            <a:off x="5004048" y="6525344"/>
            <a:ext cx="3888432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900" dirty="0">
                <a:hlinkClick r:id="rId3"/>
              </a:rPr>
              <a:t>https://</a:t>
            </a:r>
            <a:r>
              <a:rPr lang="cs-CZ" sz="900" dirty="0" smtClean="0">
                <a:hlinkClick r:id="rId3"/>
              </a:rPr>
              <a:t>www.sciencedirect.com/science/article/pii/S0960148115301610</a:t>
            </a:r>
            <a:r>
              <a:rPr lang="cs-CZ" sz="900" dirty="0" smtClean="0"/>
              <a:t>  </a:t>
            </a:r>
            <a:endParaRPr lang="cs-CZ" sz="900" dirty="0"/>
          </a:p>
        </p:txBody>
      </p:sp>
      <p:sp>
        <p:nvSpPr>
          <p:cNvPr id="7" name="Obdélník 6"/>
          <p:cNvSpPr/>
          <p:nvPr/>
        </p:nvSpPr>
        <p:spPr>
          <a:xfrm>
            <a:off x="21230" y="8503"/>
            <a:ext cx="9122770" cy="156966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cs-CZ" sz="3200" b="1" dirty="0"/>
              <a:t>B</a:t>
            </a:r>
            <a:r>
              <a:rPr lang="cs-CZ" sz="3200" b="1" dirty="0" smtClean="0"/>
              <a:t>udoucnost mobility – komplexnější téma</a:t>
            </a:r>
          </a:p>
          <a:p>
            <a:pPr algn="ctr"/>
            <a:r>
              <a:rPr lang="cs-CZ" sz="3200" b="1" dirty="0" smtClean="0"/>
              <a:t>než jen biopaliva B1G a B2G </a:t>
            </a:r>
          </a:p>
          <a:p>
            <a:pPr algn="ctr"/>
            <a:r>
              <a:rPr lang="cs-CZ" sz="3200" b="1" dirty="0" err="1" smtClean="0">
                <a:solidFill>
                  <a:srgbClr val="FF0000"/>
                </a:solidFill>
              </a:rPr>
              <a:t>PtG</a:t>
            </a:r>
            <a:r>
              <a:rPr lang="cs-CZ" sz="3200" b="1" dirty="0" smtClean="0">
                <a:solidFill>
                  <a:srgbClr val="FF0000"/>
                </a:solidFill>
              </a:rPr>
              <a:t> (</a:t>
            </a:r>
            <a:r>
              <a:rPr lang="cs-CZ" sz="3200" b="1" dirty="0" err="1" smtClean="0">
                <a:solidFill>
                  <a:srgbClr val="FF0000"/>
                </a:solidFill>
              </a:rPr>
              <a:t>Power</a:t>
            </a:r>
            <a:r>
              <a:rPr lang="cs-CZ" sz="3200" b="1" dirty="0" smtClean="0">
                <a:solidFill>
                  <a:srgbClr val="FF0000"/>
                </a:solidFill>
              </a:rPr>
              <a:t> to </a:t>
            </a:r>
            <a:r>
              <a:rPr lang="cs-CZ" sz="3200" b="1" dirty="0" err="1" smtClean="0">
                <a:solidFill>
                  <a:srgbClr val="FF0000"/>
                </a:solidFill>
              </a:rPr>
              <a:t>grid</a:t>
            </a:r>
            <a:r>
              <a:rPr lang="cs-CZ" sz="3200" b="1" dirty="0" smtClean="0">
                <a:solidFill>
                  <a:srgbClr val="FF0000"/>
                </a:solidFill>
              </a:rPr>
              <a:t>) </a:t>
            </a:r>
            <a:endParaRPr lang="cs-CZ" sz="2000" dirty="0" smtClean="0">
              <a:solidFill>
                <a:srgbClr val="FF0000"/>
              </a:solidFill>
            </a:endParaRPr>
          </a:p>
        </p:txBody>
      </p:sp>
      <p:sp>
        <p:nvSpPr>
          <p:cNvPr id="8" name="Obdélník 7"/>
          <p:cNvSpPr/>
          <p:nvPr/>
        </p:nvSpPr>
        <p:spPr>
          <a:xfrm>
            <a:off x="106962" y="4774434"/>
            <a:ext cx="504056" cy="144016"/>
          </a:xfrm>
          <a:prstGeom prst="rect">
            <a:avLst/>
          </a:prstGeom>
          <a:solidFill>
            <a:schemeClr val="bg1">
              <a:alpha val="0"/>
            </a:schemeClr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615986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3" fill="hold" grpId="0" nodeType="after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21230" y="5517232"/>
            <a:ext cx="9120268" cy="576064"/>
          </a:xfrm>
          <a:solidFill>
            <a:schemeClr val="bg1">
              <a:lumMod val="75000"/>
            </a:schemeClr>
          </a:solidFill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cs-CZ" sz="2400" b="1" dirty="0" smtClean="0"/>
              <a:t>Může </a:t>
            </a:r>
            <a:r>
              <a:rPr lang="cs-CZ" sz="2400" b="1" dirty="0"/>
              <a:t>hrát významnou roli </a:t>
            </a:r>
            <a:r>
              <a:rPr lang="cs-CZ" sz="2400" b="1" dirty="0" smtClean="0"/>
              <a:t>v nových energetických systémech</a:t>
            </a:r>
            <a:endParaRPr lang="cs-CZ" sz="2400" b="1" dirty="0"/>
          </a:p>
        </p:txBody>
      </p:sp>
      <p:sp>
        <p:nvSpPr>
          <p:cNvPr id="4" name="Obdélník 3"/>
          <p:cNvSpPr/>
          <p:nvPr/>
        </p:nvSpPr>
        <p:spPr>
          <a:xfrm>
            <a:off x="21230" y="8503"/>
            <a:ext cx="9122770" cy="70788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cs-CZ" sz="3200" b="1" dirty="0" smtClean="0"/>
              <a:t>Ekonomické pohledy na  </a:t>
            </a:r>
            <a:r>
              <a:rPr lang="cs-CZ" sz="4000" b="1" dirty="0" err="1" smtClean="0"/>
              <a:t>PtG</a:t>
            </a:r>
            <a:r>
              <a:rPr lang="cs-CZ" sz="3200" b="1" dirty="0" smtClean="0"/>
              <a:t> (</a:t>
            </a:r>
            <a:r>
              <a:rPr lang="cs-CZ" sz="3200" b="1" dirty="0" err="1" smtClean="0"/>
              <a:t>power</a:t>
            </a:r>
            <a:r>
              <a:rPr lang="cs-CZ" sz="3200" b="1" dirty="0" smtClean="0"/>
              <a:t> to </a:t>
            </a:r>
            <a:r>
              <a:rPr lang="cs-CZ" sz="3200" b="1" dirty="0" err="1" smtClean="0"/>
              <a:t>gas</a:t>
            </a:r>
            <a:r>
              <a:rPr lang="cs-CZ" sz="3200" b="1" dirty="0" smtClean="0"/>
              <a:t>) </a:t>
            </a:r>
            <a:endParaRPr lang="cs-CZ" sz="2000" dirty="0" smtClean="0"/>
          </a:p>
        </p:txBody>
      </p:sp>
      <p:sp>
        <p:nvSpPr>
          <p:cNvPr id="5" name="Zástupný symbol pro obsah 2"/>
          <p:cNvSpPr txBox="1">
            <a:spLocks/>
          </p:cNvSpPr>
          <p:nvPr/>
        </p:nvSpPr>
        <p:spPr>
          <a:xfrm>
            <a:off x="153412" y="1412776"/>
            <a:ext cx="8988086" cy="151216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cs-CZ" sz="2200" dirty="0" smtClean="0"/>
              <a:t> - </a:t>
            </a:r>
            <a:r>
              <a:rPr lang="cs-CZ" sz="2200" b="1" dirty="0" smtClean="0"/>
              <a:t>není přímo konkurenceschopný s NG či bio metanem.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cs-CZ" sz="2200" dirty="0" smtClean="0"/>
              <a:t>Pro ekonomickou proveditelnost je nutná kombinace více faktorů: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cs-CZ" sz="2200" b="1" dirty="0" smtClean="0">
                <a:solidFill>
                  <a:schemeClr val="accent6">
                    <a:lumMod val="75000"/>
                  </a:schemeClr>
                </a:solidFill>
              </a:rPr>
              <a:t>mobilita, skladování energie, bilanční energetická role a certifikáty CO2</a:t>
            </a:r>
            <a:r>
              <a:rPr lang="cs-CZ" sz="2200" b="1" dirty="0" smtClean="0"/>
              <a:t>.</a:t>
            </a:r>
          </a:p>
        </p:txBody>
      </p:sp>
      <p:sp>
        <p:nvSpPr>
          <p:cNvPr id="6" name="Zástupný symbol pro obsah 2"/>
          <p:cNvSpPr txBox="1">
            <a:spLocks/>
          </p:cNvSpPr>
          <p:nvPr/>
        </p:nvSpPr>
        <p:spPr>
          <a:xfrm>
            <a:off x="155914" y="3861048"/>
            <a:ext cx="8784976" cy="86409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cs-CZ" sz="2200" dirty="0" smtClean="0"/>
              <a:t>- může přispět k </a:t>
            </a:r>
            <a:r>
              <a:rPr lang="cs-CZ" sz="2200" b="1" dirty="0" smtClean="0">
                <a:solidFill>
                  <a:schemeClr val="accent6">
                    <a:lumMod val="75000"/>
                  </a:schemeClr>
                </a:solidFill>
              </a:rPr>
              <a:t>minimalizaci rozšíření infrastruktury elektrické sítě </a:t>
            </a:r>
            <a:r>
              <a:rPr lang="cs-CZ" sz="2200" dirty="0" smtClean="0"/>
              <a:t>a </a:t>
            </a:r>
            <a:r>
              <a:rPr lang="cs-CZ" sz="2200" b="1" dirty="0" smtClean="0">
                <a:solidFill>
                  <a:schemeClr val="accent6">
                    <a:lumMod val="75000"/>
                  </a:schemeClr>
                </a:solidFill>
              </a:rPr>
              <a:t>zvýšit podíl OZE v odvětví dopravy a vytápění</a:t>
            </a:r>
            <a:r>
              <a:rPr lang="cs-CZ" sz="2400" b="1" dirty="0" smtClean="0">
                <a:solidFill>
                  <a:schemeClr val="accent6">
                    <a:lumMod val="75000"/>
                  </a:schemeClr>
                </a:solidFill>
              </a:rPr>
              <a:t>.</a:t>
            </a:r>
          </a:p>
        </p:txBody>
      </p:sp>
      <p:sp>
        <p:nvSpPr>
          <p:cNvPr id="7" name="Obdélník 6"/>
          <p:cNvSpPr/>
          <p:nvPr/>
        </p:nvSpPr>
        <p:spPr>
          <a:xfrm>
            <a:off x="159828" y="3491716"/>
            <a:ext cx="2718436" cy="36933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>
            <a:spAutoFit/>
          </a:bodyPr>
          <a:lstStyle/>
          <a:p>
            <a:r>
              <a:rPr lang="cs-CZ" b="1" dirty="0">
                <a:solidFill>
                  <a:srgbClr val="FF0000"/>
                </a:solidFill>
              </a:rPr>
              <a:t>Makroekonomické studie</a:t>
            </a:r>
            <a:r>
              <a:rPr lang="cs-CZ" dirty="0">
                <a:solidFill>
                  <a:srgbClr val="FF0000"/>
                </a:solidFill>
              </a:rPr>
              <a:t> :</a:t>
            </a:r>
          </a:p>
        </p:txBody>
      </p:sp>
      <p:sp>
        <p:nvSpPr>
          <p:cNvPr id="8" name="Obdélník 7"/>
          <p:cNvSpPr/>
          <p:nvPr/>
        </p:nvSpPr>
        <p:spPr>
          <a:xfrm>
            <a:off x="180310" y="1043444"/>
            <a:ext cx="2662332" cy="36933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>
            <a:spAutoFit/>
          </a:bodyPr>
          <a:lstStyle/>
          <a:p>
            <a:r>
              <a:rPr lang="cs-CZ" b="1" dirty="0">
                <a:solidFill>
                  <a:srgbClr val="FF0000"/>
                </a:solidFill>
              </a:rPr>
              <a:t>Mikroekonomické studie :</a:t>
            </a:r>
            <a:endParaRPr lang="cs-CZ" dirty="0">
              <a:solidFill>
                <a:srgbClr val="FF0000"/>
              </a:solidFill>
            </a:endParaRPr>
          </a:p>
        </p:txBody>
      </p:sp>
      <p:sp>
        <p:nvSpPr>
          <p:cNvPr id="9" name="Obdélník 8"/>
          <p:cNvSpPr/>
          <p:nvPr/>
        </p:nvSpPr>
        <p:spPr>
          <a:xfrm>
            <a:off x="4368890" y="6519446"/>
            <a:ext cx="4572000" cy="33855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cs-CZ" sz="800" dirty="0">
                <a:hlinkClick r:id="rId2"/>
              </a:rPr>
              <a:t>https://ac.els-cdn.com/S0960148115301610/1-s2.0-S0960148115301610-main.pdf?_</a:t>
            </a:r>
            <a:r>
              <a:rPr lang="cs-CZ" sz="800" dirty="0" smtClean="0">
                <a:hlinkClick r:id="rId2"/>
              </a:rPr>
              <a:t>tid=1b2ad6da-0ce0-11e8-9339-00000aacb360&amp;acdnat=1518101910_ef121218b4357893ae53a1fcb06f1ebb</a:t>
            </a:r>
            <a:r>
              <a:rPr lang="cs-CZ" sz="800" dirty="0" smtClean="0"/>
              <a:t> </a:t>
            </a:r>
            <a:endParaRPr lang="cs-CZ" sz="800" dirty="0"/>
          </a:p>
        </p:txBody>
      </p:sp>
      <p:sp>
        <p:nvSpPr>
          <p:cNvPr id="10" name="Obdélník 9"/>
          <p:cNvSpPr/>
          <p:nvPr/>
        </p:nvSpPr>
        <p:spPr>
          <a:xfrm>
            <a:off x="180310" y="2168859"/>
            <a:ext cx="1079322" cy="468053"/>
          </a:xfrm>
          <a:prstGeom prst="rect">
            <a:avLst/>
          </a:prstGeom>
          <a:solidFill>
            <a:schemeClr val="bg1">
              <a:alpha val="0"/>
            </a:schemeClr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222421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élník 1"/>
          <p:cNvSpPr/>
          <p:nvPr/>
        </p:nvSpPr>
        <p:spPr>
          <a:xfrm>
            <a:off x="0" y="-37626"/>
            <a:ext cx="9144000" cy="58477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cs-CZ" sz="3200" b="1" dirty="0" smtClean="0"/>
              <a:t>Biopaliva a alternativní paliva v čase</a:t>
            </a:r>
            <a:endParaRPr lang="cs-CZ" sz="2000" dirty="0" smtClean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613" y="1268760"/>
            <a:ext cx="2494294" cy="2663207"/>
          </a:xfrm>
          <a:prstGeom prst="rect">
            <a:avLst/>
          </a:prstGeom>
          <a:noFill/>
          <a:ln w="1587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22662" y="1268760"/>
            <a:ext cx="3098676" cy="2655516"/>
          </a:xfrm>
          <a:prstGeom prst="rect">
            <a:avLst/>
          </a:prstGeom>
          <a:noFill/>
          <a:ln w="1587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5" name="Obdélník 4"/>
          <p:cNvSpPr/>
          <p:nvPr/>
        </p:nvSpPr>
        <p:spPr>
          <a:xfrm>
            <a:off x="305613" y="3987282"/>
            <a:ext cx="2512209" cy="1097902"/>
          </a:xfrm>
          <a:prstGeom prst="rect">
            <a:avLst/>
          </a:prstGeom>
          <a:solidFill>
            <a:schemeClr val="bg2">
              <a:lumMod val="9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cs-CZ" b="1" dirty="0" smtClean="0">
                <a:solidFill>
                  <a:schemeClr val="tx1"/>
                </a:solidFill>
              </a:rPr>
              <a:t>Zemědělství a lesnictví</a:t>
            </a:r>
          </a:p>
          <a:p>
            <a:r>
              <a:rPr lang="cs-CZ" b="1" dirty="0" smtClean="0">
                <a:solidFill>
                  <a:schemeClr val="tx1"/>
                </a:solidFill>
              </a:rPr>
              <a:t>Chemická technologie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30" name="Obdélník 29"/>
          <p:cNvSpPr/>
          <p:nvPr/>
        </p:nvSpPr>
        <p:spPr>
          <a:xfrm>
            <a:off x="6351828" y="3976166"/>
            <a:ext cx="2664296" cy="2193032"/>
          </a:xfrm>
          <a:prstGeom prst="rect">
            <a:avLst/>
          </a:prstGeom>
          <a:solidFill>
            <a:schemeClr val="bg2">
              <a:lumMod val="9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b="1" dirty="0" smtClean="0">
                <a:solidFill>
                  <a:schemeClr val="tx1"/>
                </a:solidFill>
              </a:rPr>
              <a:t>Biologie</a:t>
            </a:r>
          </a:p>
          <a:p>
            <a:pPr algn="ctr"/>
            <a:r>
              <a:rPr lang="cs-CZ" b="1" dirty="0" smtClean="0">
                <a:solidFill>
                  <a:schemeClr val="tx1"/>
                </a:solidFill>
              </a:rPr>
              <a:t>Biochemie</a:t>
            </a:r>
          </a:p>
          <a:p>
            <a:pPr algn="ctr"/>
            <a:r>
              <a:rPr lang="cs-CZ" b="1" dirty="0" smtClean="0">
                <a:solidFill>
                  <a:schemeClr val="tx1"/>
                </a:solidFill>
              </a:rPr>
              <a:t>Biofyzika</a:t>
            </a:r>
          </a:p>
          <a:p>
            <a:pPr algn="ctr"/>
            <a:r>
              <a:rPr lang="cs-CZ" b="1" dirty="0" smtClean="0">
                <a:solidFill>
                  <a:schemeClr val="tx1"/>
                </a:solidFill>
              </a:rPr>
              <a:t>Fyzikální chemie</a:t>
            </a:r>
          </a:p>
          <a:p>
            <a:pPr algn="ctr"/>
            <a:r>
              <a:rPr lang="cs-CZ" b="1" dirty="0" smtClean="0">
                <a:solidFill>
                  <a:schemeClr val="tx1"/>
                </a:solidFill>
              </a:rPr>
              <a:t>Elektrotechnika</a:t>
            </a:r>
          </a:p>
          <a:p>
            <a:pPr algn="ctr"/>
            <a:r>
              <a:rPr lang="cs-CZ" b="1" dirty="0" smtClean="0">
                <a:solidFill>
                  <a:schemeClr val="tx1"/>
                </a:solidFill>
              </a:rPr>
              <a:t>Chemická technologie</a:t>
            </a:r>
          </a:p>
          <a:p>
            <a:pPr algn="ctr"/>
            <a:r>
              <a:rPr lang="cs-CZ" b="1" dirty="0" smtClean="0">
                <a:solidFill>
                  <a:schemeClr val="tx1"/>
                </a:solidFill>
              </a:rPr>
              <a:t>Energetika (komplex)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31" name="Obdélník 30"/>
          <p:cNvSpPr/>
          <p:nvPr/>
        </p:nvSpPr>
        <p:spPr>
          <a:xfrm>
            <a:off x="3022662" y="3988837"/>
            <a:ext cx="3098676" cy="1097902"/>
          </a:xfrm>
          <a:prstGeom prst="rect">
            <a:avLst/>
          </a:prstGeom>
          <a:solidFill>
            <a:schemeClr val="bg2">
              <a:lumMod val="9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b="1" dirty="0" smtClean="0">
                <a:solidFill>
                  <a:schemeClr val="tx1"/>
                </a:solidFill>
              </a:rPr>
              <a:t>Zemědělství a lesnictví</a:t>
            </a:r>
          </a:p>
          <a:p>
            <a:pPr algn="ctr"/>
            <a:r>
              <a:rPr lang="cs-CZ" b="1" dirty="0" smtClean="0">
                <a:solidFill>
                  <a:schemeClr val="tx1"/>
                </a:solidFill>
              </a:rPr>
              <a:t>Chemická technologie</a:t>
            </a:r>
          </a:p>
          <a:p>
            <a:pPr algn="ctr"/>
            <a:r>
              <a:rPr lang="cs-CZ" b="1" dirty="0" smtClean="0">
                <a:solidFill>
                  <a:schemeClr val="tx1"/>
                </a:solidFill>
              </a:rPr>
              <a:t>Odpadové hospodářství</a:t>
            </a:r>
            <a:endParaRPr lang="en-US" b="1" dirty="0">
              <a:solidFill>
                <a:schemeClr val="tx1"/>
              </a:solidFill>
            </a:endParaRPr>
          </a:p>
        </p:txBody>
      </p:sp>
      <p:pic>
        <p:nvPicPr>
          <p:cNvPr id="13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7658" y="5157192"/>
            <a:ext cx="2628118" cy="561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22662" y="5157192"/>
            <a:ext cx="3098676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1828" y="6192395"/>
            <a:ext cx="2684669" cy="55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1196752"/>
            <a:ext cx="2715932" cy="2749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828409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1" presetClass="entr" presetSubtype="1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1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1" presetClass="entr" presetSubtype="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élník 1"/>
          <p:cNvSpPr/>
          <p:nvPr/>
        </p:nvSpPr>
        <p:spPr>
          <a:xfrm>
            <a:off x="21230" y="8503"/>
            <a:ext cx="9122770" cy="70788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cs-CZ" sz="3200" b="1" dirty="0" smtClean="0"/>
              <a:t>ČTPB staví na perspektivním a dostupném PEZ OZE</a:t>
            </a:r>
            <a:endParaRPr lang="cs-CZ" sz="2000" dirty="0" smtClean="0"/>
          </a:p>
          <a:p>
            <a:pPr algn="ctr"/>
            <a:endParaRPr lang="cs-CZ" sz="8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196751"/>
            <a:ext cx="2494294" cy="271254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22662" y="1181770"/>
            <a:ext cx="3098675" cy="274250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3" name="Ovál 2"/>
          <p:cNvSpPr/>
          <p:nvPr/>
        </p:nvSpPr>
        <p:spPr>
          <a:xfrm>
            <a:off x="6808545" y="1948357"/>
            <a:ext cx="1696066" cy="1514990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600" b="1" dirty="0" smtClean="0">
                <a:solidFill>
                  <a:schemeClr val="tx1"/>
                </a:solidFill>
              </a:rPr>
              <a:t>Alternativní paliva</a:t>
            </a:r>
            <a:endParaRPr lang="cs-CZ" sz="1600" b="1" dirty="0">
              <a:solidFill>
                <a:schemeClr val="tx1"/>
              </a:solidFill>
            </a:endParaRPr>
          </a:p>
        </p:txBody>
      </p:sp>
      <p:sp>
        <p:nvSpPr>
          <p:cNvPr id="4" name="Obdélník 3"/>
          <p:cNvSpPr/>
          <p:nvPr/>
        </p:nvSpPr>
        <p:spPr>
          <a:xfrm>
            <a:off x="6372200" y="1196751"/>
            <a:ext cx="2664296" cy="2727525"/>
          </a:xfrm>
          <a:prstGeom prst="rect">
            <a:avLst/>
          </a:prstGeom>
          <a:noFill/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2756" y="1341529"/>
            <a:ext cx="476402" cy="520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304" y="1270696"/>
            <a:ext cx="718820" cy="6036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55195" y="1244872"/>
            <a:ext cx="694008" cy="6481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55196" y="4892467"/>
            <a:ext cx="2807836" cy="14135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268" y="4236606"/>
            <a:ext cx="2558813" cy="21102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43225" y="4207580"/>
            <a:ext cx="6200775" cy="666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43225" y="4936683"/>
            <a:ext cx="3162300" cy="1381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" name="Picture 2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46515" y="4983980"/>
            <a:ext cx="626241" cy="6152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689867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60648"/>
            <a:ext cx="6305550" cy="4962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48264" y="44624"/>
            <a:ext cx="2051720" cy="1144974"/>
          </a:xfrm>
          <a:prstGeom prst="rect">
            <a:avLst/>
          </a:prstGeom>
          <a:noFill/>
        </p:spPr>
      </p:pic>
      <p:sp>
        <p:nvSpPr>
          <p:cNvPr id="4" name="Obdélník 3"/>
          <p:cNvSpPr/>
          <p:nvPr/>
        </p:nvSpPr>
        <p:spPr>
          <a:xfrm>
            <a:off x="6588224" y="6137920"/>
            <a:ext cx="2304256" cy="7200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 smtClean="0">
                <a:solidFill>
                  <a:schemeClr val="tx1"/>
                </a:solidFill>
              </a:rPr>
              <a:t>Ing. Leoš  Gál</a:t>
            </a:r>
            <a:endParaRPr lang="cs-CZ" dirty="0">
              <a:solidFill>
                <a:schemeClr val="tx1"/>
              </a:solidFill>
            </a:endParaRPr>
          </a:p>
        </p:txBody>
      </p:sp>
      <p:sp>
        <p:nvSpPr>
          <p:cNvPr id="5" name="Obdélník 4"/>
          <p:cNvSpPr/>
          <p:nvPr/>
        </p:nvSpPr>
        <p:spPr>
          <a:xfrm>
            <a:off x="395535" y="5300464"/>
            <a:ext cx="6192689" cy="72008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2800" dirty="0" smtClean="0">
                <a:solidFill>
                  <a:schemeClr val="tx1"/>
                </a:solidFill>
              </a:rPr>
              <a:t>Dík za Vaši pozornost</a:t>
            </a:r>
            <a:endParaRPr lang="cs-CZ" sz="2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279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2"/>
          <p:cNvSpPr txBox="1">
            <a:spLocks noChangeArrowheads="1"/>
          </p:cNvSpPr>
          <p:nvPr/>
        </p:nvSpPr>
        <p:spPr>
          <a:xfrm>
            <a:off x="0" y="0"/>
            <a:ext cx="9144000" cy="65087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pPr algn="l">
              <a:defRPr/>
            </a:pPr>
            <a:r>
              <a:rPr lang="cs-CZ" altLang="cs-CZ" sz="3600" b="1" kern="0" dirty="0" smtClean="0">
                <a:solidFill>
                  <a:schemeClr val="tx1"/>
                </a:solidFill>
              </a:rPr>
              <a:t>Členská základna ČTPB</a:t>
            </a:r>
          </a:p>
        </p:txBody>
      </p:sp>
      <p:pic>
        <p:nvPicPr>
          <p:cNvPr id="9220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66050" y="42863"/>
            <a:ext cx="1090613" cy="608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2" name="Tabulk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87738869"/>
              </p:ext>
            </p:extLst>
          </p:nvPr>
        </p:nvGraphicFramePr>
        <p:xfrm>
          <a:off x="1259632" y="764709"/>
          <a:ext cx="5976664" cy="5922357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25924"/>
                <a:gridCol w="5550740"/>
              </a:tblGrid>
              <a:tr h="267458">
                <a:tc>
                  <a:txBody>
                    <a:bodyPr/>
                    <a:lstStyle/>
                    <a:p>
                      <a:pPr algn="ctr" fontAlgn="b"/>
                      <a:r>
                        <a:rPr lang="cs-CZ" sz="1800" u="none" strike="noStrike" dirty="0">
                          <a:effectLst/>
                        </a:rPr>
                        <a:t>1</a:t>
                      </a:r>
                      <a:endParaRPr lang="cs-CZ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97" marR="7697" marT="769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800" u="none" strike="noStrike">
                          <a:effectLst/>
                        </a:rPr>
                        <a:t>Česká bioplynová asociase o.s.</a:t>
                      </a:r>
                      <a:endParaRPr lang="cs-CZ" sz="1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97" marR="7697" marT="7697" marB="0" anchor="b"/>
                </a:tc>
              </a:tr>
              <a:tr h="267458">
                <a:tc>
                  <a:txBody>
                    <a:bodyPr/>
                    <a:lstStyle/>
                    <a:p>
                      <a:pPr algn="ctr" fontAlgn="b"/>
                      <a:r>
                        <a:rPr lang="cs-CZ" sz="1800" u="none" strike="noStrike">
                          <a:effectLst/>
                        </a:rPr>
                        <a:t>2</a:t>
                      </a:r>
                      <a:endParaRPr lang="cs-CZ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97" marR="7697" marT="769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800" u="none" strike="noStrike">
                          <a:effectLst/>
                        </a:rPr>
                        <a:t>Ústav chemických procesů AV ČR, v.v.i.</a:t>
                      </a:r>
                      <a:endParaRPr lang="cs-CZ" sz="1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97" marR="7697" marT="7697" marB="0" anchor="b"/>
                </a:tc>
              </a:tr>
              <a:tr h="267458">
                <a:tc>
                  <a:txBody>
                    <a:bodyPr/>
                    <a:lstStyle/>
                    <a:p>
                      <a:pPr algn="ctr" fontAlgn="b"/>
                      <a:r>
                        <a:rPr lang="cs-CZ" sz="1800" u="none" strike="noStrike">
                          <a:effectLst/>
                        </a:rPr>
                        <a:t>3</a:t>
                      </a:r>
                      <a:endParaRPr lang="cs-CZ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97" marR="7697" marT="769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800" u="none" strike="noStrike" dirty="0">
                          <a:effectLst/>
                        </a:rPr>
                        <a:t>Vysoká škola chemicko-technologická v Praze</a:t>
                      </a:r>
                      <a:endParaRPr lang="cs-CZ" sz="18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97" marR="7697" marT="7697" marB="0" anchor="b"/>
                </a:tc>
              </a:tr>
              <a:tr h="267458">
                <a:tc>
                  <a:txBody>
                    <a:bodyPr/>
                    <a:lstStyle/>
                    <a:p>
                      <a:pPr algn="ctr" fontAlgn="b"/>
                      <a:r>
                        <a:rPr lang="cs-CZ" sz="1800" u="none" strike="noStrike">
                          <a:effectLst/>
                        </a:rPr>
                        <a:t>4</a:t>
                      </a:r>
                      <a:endParaRPr lang="cs-CZ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97" marR="7697" marT="769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800" u="none" strike="noStrike">
                          <a:effectLst/>
                        </a:rPr>
                        <a:t>Regionální Odpadové a Energetické Systémy, s.r.o.</a:t>
                      </a:r>
                      <a:endParaRPr lang="cs-CZ" sz="1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97" marR="7697" marT="7697" marB="0" anchor="b"/>
                </a:tc>
              </a:tr>
              <a:tr h="267458">
                <a:tc>
                  <a:txBody>
                    <a:bodyPr/>
                    <a:lstStyle/>
                    <a:p>
                      <a:pPr algn="ctr" fontAlgn="b"/>
                      <a:r>
                        <a:rPr lang="cs-CZ" sz="1800" u="none" strike="noStrike">
                          <a:effectLst/>
                        </a:rPr>
                        <a:t>5</a:t>
                      </a:r>
                      <a:endParaRPr lang="cs-CZ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97" marR="7697" marT="769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800" u="none" strike="noStrike">
                          <a:effectLst/>
                        </a:rPr>
                        <a:t>Univerzita Pardubice, fakulta chemicko-technologická</a:t>
                      </a:r>
                      <a:endParaRPr lang="cs-CZ" sz="1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97" marR="7697" marT="7697" marB="0" anchor="b"/>
                </a:tc>
              </a:tr>
              <a:tr h="267458">
                <a:tc>
                  <a:txBody>
                    <a:bodyPr/>
                    <a:lstStyle/>
                    <a:p>
                      <a:pPr algn="ctr" fontAlgn="b"/>
                      <a:r>
                        <a:rPr lang="cs-CZ" sz="1800" u="none" strike="noStrike">
                          <a:effectLst/>
                        </a:rPr>
                        <a:t>6</a:t>
                      </a:r>
                      <a:endParaRPr lang="cs-CZ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97" marR="7697" marT="769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800" u="none" strike="noStrike">
                          <a:effectLst/>
                        </a:rPr>
                        <a:t>Preol, a.s.</a:t>
                      </a:r>
                      <a:endParaRPr lang="cs-CZ" sz="1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97" marR="7697" marT="7697" marB="0" anchor="b"/>
                </a:tc>
              </a:tr>
              <a:tr h="267458">
                <a:tc>
                  <a:txBody>
                    <a:bodyPr/>
                    <a:lstStyle/>
                    <a:p>
                      <a:pPr algn="ctr" fontAlgn="b"/>
                      <a:r>
                        <a:rPr lang="cs-CZ" sz="1800" u="none" strike="noStrike">
                          <a:effectLst/>
                        </a:rPr>
                        <a:t>7</a:t>
                      </a:r>
                      <a:endParaRPr lang="cs-CZ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97" marR="7697" marT="769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800" u="none" strike="noStrike">
                          <a:effectLst/>
                        </a:rPr>
                        <a:t>České sběrné suroviny</a:t>
                      </a:r>
                      <a:endParaRPr lang="cs-CZ" sz="1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97" marR="7697" marT="7697" marB="0" anchor="b"/>
                </a:tc>
              </a:tr>
              <a:tr h="267458">
                <a:tc>
                  <a:txBody>
                    <a:bodyPr/>
                    <a:lstStyle/>
                    <a:p>
                      <a:pPr algn="ctr" fontAlgn="b"/>
                      <a:r>
                        <a:rPr lang="cs-CZ" sz="1800" u="none" strike="noStrike">
                          <a:effectLst/>
                        </a:rPr>
                        <a:t>8</a:t>
                      </a:r>
                      <a:endParaRPr lang="cs-CZ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97" marR="7697" marT="769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800" u="none" strike="noStrike">
                          <a:effectLst/>
                        </a:rPr>
                        <a:t>Jihočeský zemědělský lihovar, a.s.</a:t>
                      </a:r>
                      <a:endParaRPr lang="cs-CZ" sz="1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97" marR="7697" marT="7697" marB="0" anchor="b"/>
                </a:tc>
              </a:tr>
              <a:tr h="267458">
                <a:tc>
                  <a:txBody>
                    <a:bodyPr/>
                    <a:lstStyle/>
                    <a:p>
                      <a:pPr algn="ctr" fontAlgn="b"/>
                      <a:r>
                        <a:rPr lang="cs-CZ" sz="1800" u="none" strike="noStrike">
                          <a:effectLst/>
                        </a:rPr>
                        <a:t>9</a:t>
                      </a:r>
                      <a:endParaRPr lang="cs-CZ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97" marR="7697" marT="769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800" u="none" strike="noStrike">
                          <a:effectLst/>
                        </a:rPr>
                        <a:t>BIC Brno, spol. s r.o.</a:t>
                      </a:r>
                      <a:endParaRPr lang="cs-CZ" sz="1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97" marR="7697" marT="7697" marB="0" anchor="b"/>
                </a:tc>
              </a:tr>
              <a:tr h="267458">
                <a:tc>
                  <a:txBody>
                    <a:bodyPr/>
                    <a:lstStyle/>
                    <a:p>
                      <a:pPr algn="ctr" fontAlgn="b"/>
                      <a:r>
                        <a:rPr lang="cs-CZ" sz="1800" u="none" strike="noStrike">
                          <a:effectLst/>
                        </a:rPr>
                        <a:t>10</a:t>
                      </a:r>
                      <a:endParaRPr lang="cs-CZ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97" marR="7697" marT="769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800" u="none" strike="noStrike">
                          <a:effectLst/>
                        </a:rPr>
                        <a:t>Svaz dovozců Automobilů</a:t>
                      </a:r>
                      <a:endParaRPr lang="cs-CZ" sz="1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97" marR="7697" marT="7697" marB="0" anchor="b"/>
                </a:tc>
              </a:tr>
              <a:tr h="267458">
                <a:tc>
                  <a:txBody>
                    <a:bodyPr/>
                    <a:lstStyle/>
                    <a:p>
                      <a:pPr algn="ctr" fontAlgn="b"/>
                      <a:r>
                        <a:rPr lang="cs-CZ" sz="1800" u="none" strike="noStrike">
                          <a:effectLst/>
                        </a:rPr>
                        <a:t>11</a:t>
                      </a:r>
                      <a:endParaRPr lang="cs-CZ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97" marR="7697" marT="769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800" u="none" strike="noStrike">
                          <a:effectLst/>
                        </a:rPr>
                        <a:t>Česká asociace petrolejářského průmyslu a obchodu</a:t>
                      </a:r>
                      <a:endParaRPr lang="cs-CZ" sz="1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97" marR="7697" marT="7697" marB="0" anchor="b"/>
                </a:tc>
              </a:tr>
              <a:tr h="267458">
                <a:tc>
                  <a:txBody>
                    <a:bodyPr/>
                    <a:lstStyle/>
                    <a:p>
                      <a:pPr algn="ctr" fontAlgn="b"/>
                      <a:r>
                        <a:rPr lang="cs-CZ" sz="1800" u="none" strike="noStrike">
                          <a:effectLst/>
                        </a:rPr>
                        <a:t>12</a:t>
                      </a:r>
                      <a:endParaRPr lang="cs-CZ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97" marR="7697" marT="769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800" u="none" strike="noStrike">
                          <a:effectLst/>
                        </a:rPr>
                        <a:t>VŠB - Technická univerzita Ostrava</a:t>
                      </a:r>
                      <a:endParaRPr lang="cs-CZ" sz="1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97" marR="7697" marT="7697" marB="0" anchor="b"/>
                </a:tc>
              </a:tr>
              <a:tr h="267458">
                <a:tc>
                  <a:txBody>
                    <a:bodyPr/>
                    <a:lstStyle/>
                    <a:p>
                      <a:pPr algn="ctr" fontAlgn="b"/>
                      <a:r>
                        <a:rPr lang="cs-CZ" sz="1800" u="none" strike="noStrike">
                          <a:effectLst/>
                        </a:rPr>
                        <a:t>13</a:t>
                      </a:r>
                      <a:endParaRPr lang="cs-CZ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97" marR="7697" marT="769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800" u="none" strike="noStrike">
                          <a:effectLst/>
                        </a:rPr>
                        <a:t>Jihočeská univerzita v Českých Bud. - zemědělská fak.</a:t>
                      </a:r>
                      <a:endParaRPr lang="cs-CZ" sz="1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97" marR="7697" marT="7697" marB="0" anchor="b"/>
                </a:tc>
              </a:tr>
              <a:tr h="267458">
                <a:tc>
                  <a:txBody>
                    <a:bodyPr/>
                    <a:lstStyle/>
                    <a:p>
                      <a:pPr algn="ctr" fontAlgn="b"/>
                      <a:r>
                        <a:rPr lang="cs-CZ" sz="1800" u="none" strike="noStrike">
                          <a:effectLst/>
                        </a:rPr>
                        <a:t>14</a:t>
                      </a:r>
                      <a:endParaRPr lang="cs-CZ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97" marR="7697" marT="769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800" u="none" strike="noStrike">
                          <a:effectLst/>
                        </a:rPr>
                        <a:t>ČEPRO, a.s.</a:t>
                      </a:r>
                      <a:endParaRPr lang="cs-CZ" sz="1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97" marR="7697" marT="7697" marB="0" anchor="b"/>
                </a:tc>
              </a:tr>
              <a:tr h="267458">
                <a:tc>
                  <a:txBody>
                    <a:bodyPr/>
                    <a:lstStyle/>
                    <a:p>
                      <a:pPr algn="ctr" fontAlgn="b"/>
                      <a:r>
                        <a:rPr lang="cs-CZ" sz="1800" u="none" strike="noStrike">
                          <a:effectLst/>
                        </a:rPr>
                        <a:t>15</a:t>
                      </a:r>
                      <a:endParaRPr lang="cs-CZ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97" marR="7697" marT="769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800" u="none" strike="noStrike">
                          <a:effectLst/>
                        </a:rPr>
                        <a:t>Svaz chemnického průmyslu České republiky</a:t>
                      </a:r>
                      <a:endParaRPr lang="cs-CZ" sz="1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97" marR="7697" marT="7697" marB="0" anchor="b"/>
                </a:tc>
              </a:tr>
              <a:tr h="267458">
                <a:tc>
                  <a:txBody>
                    <a:bodyPr/>
                    <a:lstStyle/>
                    <a:p>
                      <a:pPr algn="ctr" fontAlgn="b"/>
                      <a:r>
                        <a:rPr lang="cs-CZ" sz="1800" u="none" strike="noStrike">
                          <a:effectLst/>
                        </a:rPr>
                        <a:t>16</a:t>
                      </a:r>
                      <a:endParaRPr lang="cs-CZ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97" marR="7697" marT="769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800" u="none" strike="noStrike">
                          <a:effectLst/>
                        </a:rPr>
                        <a:t>Výzkumný ústav anorganické chemie</a:t>
                      </a:r>
                      <a:endParaRPr lang="cs-CZ" sz="1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97" marR="7697" marT="7697" marB="0" anchor="b"/>
                </a:tc>
              </a:tr>
              <a:tr h="267458">
                <a:tc>
                  <a:txBody>
                    <a:bodyPr/>
                    <a:lstStyle/>
                    <a:p>
                      <a:pPr algn="ctr" fontAlgn="b"/>
                      <a:r>
                        <a:rPr lang="cs-CZ" sz="1800" u="none" strike="noStrike">
                          <a:effectLst/>
                        </a:rPr>
                        <a:t>17</a:t>
                      </a:r>
                      <a:endParaRPr lang="cs-CZ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97" marR="7697" marT="769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800" u="none" strike="noStrike">
                          <a:effectLst/>
                        </a:rPr>
                        <a:t>Mgr. Radovan Šejvl</a:t>
                      </a:r>
                      <a:endParaRPr lang="cs-CZ" sz="1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97" marR="7697" marT="7697" marB="0" anchor="b"/>
                </a:tc>
              </a:tr>
              <a:tr h="267458">
                <a:tc>
                  <a:txBody>
                    <a:bodyPr/>
                    <a:lstStyle/>
                    <a:p>
                      <a:pPr algn="ctr" fontAlgn="b"/>
                      <a:r>
                        <a:rPr lang="cs-CZ" sz="1800" u="none" strike="noStrike">
                          <a:effectLst/>
                        </a:rPr>
                        <a:t>18</a:t>
                      </a:r>
                      <a:endParaRPr lang="cs-CZ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97" marR="7697" marT="769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800" u="none" strike="noStrike">
                          <a:effectLst/>
                        </a:rPr>
                        <a:t>EcoFuel Laboratories s.r.o.</a:t>
                      </a:r>
                      <a:endParaRPr lang="cs-CZ" sz="1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97" marR="7697" marT="7697" marB="0" anchor="b"/>
                </a:tc>
              </a:tr>
              <a:tr h="267458">
                <a:tc>
                  <a:txBody>
                    <a:bodyPr/>
                    <a:lstStyle/>
                    <a:p>
                      <a:pPr algn="ctr" fontAlgn="b"/>
                      <a:r>
                        <a:rPr lang="cs-CZ" sz="1800" u="none" strike="noStrike">
                          <a:effectLst/>
                        </a:rPr>
                        <a:t>19</a:t>
                      </a:r>
                      <a:endParaRPr lang="cs-CZ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97" marR="7697" marT="769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800" u="none" strike="noStrike">
                          <a:effectLst/>
                        </a:rPr>
                        <a:t>TÜV SÜD Czech s.r.o.</a:t>
                      </a:r>
                      <a:endParaRPr lang="cs-CZ" sz="1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97" marR="7697" marT="7697" marB="0" anchor="b"/>
                </a:tc>
              </a:tr>
              <a:tr h="267458">
                <a:tc>
                  <a:txBody>
                    <a:bodyPr/>
                    <a:lstStyle/>
                    <a:p>
                      <a:pPr algn="ctr" fontAlgn="b"/>
                      <a:r>
                        <a:rPr lang="cs-CZ" sz="1800" u="none" strike="noStrike">
                          <a:effectLst/>
                        </a:rPr>
                        <a:t>20</a:t>
                      </a:r>
                      <a:endParaRPr lang="cs-CZ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97" marR="7697" marT="769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800" u="none" strike="noStrike">
                          <a:effectLst/>
                        </a:rPr>
                        <a:t>Univerzita Tomáše Bati ve Zlíně</a:t>
                      </a:r>
                      <a:endParaRPr lang="es-ES" sz="1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97" marR="7697" marT="7697" marB="0" anchor="b"/>
                </a:tc>
              </a:tr>
              <a:tr h="267458">
                <a:tc>
                  <a:txBody>
                    <a:bodyPr/>
                    <a:lstStyle/>
                    <a:p>
                      <a:pPr algn="ctr" fontAlgn="b"/>
                      <a:r>
                        <a:rPr lang="cs-CZ" sz="1800" u="none" strike="noStrike" dirty="0">
                          <a:effectLst/>
                        </a:rPr>
                        <a:t>21</a:t>
                      </a:r>
                      <a:endParaRPr lang="cs-CZ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97" marR="7697" marT="769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800" u="none" strike="noStrike" dirty="0">
                          <a:effectLst/>
                        </a:rPr>
                        <a:t>BASF</a:t>
                      </a:r>
                      <a:endParaRPr lang="cs-CZ" sz="18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97" marR="7697" marT="7697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26610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élník 1"/>
          <p:cNvSpPr/>
          <p:nvPr/>
        </p:nvSpPr>
        <p:spPr>
          <a:xfrm>
            <a:off x="0" y="-37626"/>
            <a:ext cx="9144000" cy="58477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cs-CZ" sz="3200" b="1" dirty="0" smtClean="0"/>
              <a:t>Biopaliva a alternativní paliva v čase</a:t>
            </a:r>
            <a:endParaRPr lang="cs-CZ" sz="2000" dirty="0" smtClean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613" y="1268760"/>
            <a:ext cx="2494294" cy="2663207"/>
          </a:xfrm>
          <a:prstGeom prst="rect">
            <a:avLst/>
          </a:prstGeom>
          <a:noFill/>
          <a:ln w="1587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22662" y="1268760"/>
            <a:ext cx="3098676" cy="2655516"/>
          </a:xfrm>
          <a:prstGeom prst="rect">
            <a:avLst/>
          </a:prstGeom>
          <a:noFill/>
          <a:ln w="1587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5" name="Obdélník 4"/>
          <p:cNvSpPr/>
          <p:nvPr/>
        </p:nvSpPr>
        <p:spPr>
          <a:xfrm>
            <a:off x="305613" y="3987282"/>
            <a:ext cx="2512209" cy="1097902"/>
          </a:xfrm>
          <a:prstGeom prst="rect">
            <a:avLst/>
          </a:prstGeom>
          <a:solidFill>
            <a:schemeClr val="bg2">
              <a:lumMod val="9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cs-CZ" b="1" dirty="0" smtClean="0">
                <a:solidFill>
                  <a:schemeClr val="tx1"/>
                </a:solidFill>
              </a:rPr>
              <a:t>Zemědělství a lesnictví</a:t>
            </a:r>
          </a:p>
          <a:p>
            <a:r>
              <a:rPr lang="cs-CZ" b="1" dirty="0" smtClean="0">
                <a:solidFill>
                  <a:schemeClr val="tx1"/>
                </a:solidFill>
              </a:rPr>
              <a:t>Chemická technologie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31" name="Obdélník 30"/>
          <p:cNvSpPr/>
          <p:nvPr/>
        </p:nvSpPr>
        <p:spPr>
          <a:xfrm>
            <a:off x="3022662" y="3988837"/>
            <a:ext cx="3098676" cy="1097902"/>
          </a:xfrm>
          <a:prstGeom prst="rect">
            <a:avLst/>
          </a:prstGeom>
          <a:solidFill>
            <a:schemeClr val="bg2">
              <a:lumMod val="9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b="1" dirty="0" smtClean="0">
                <a:solidFill>
                  <a:schemeClr val="tx1"/>
                </a:solidFill>
              </a:rPr>
              <a:t>Zemědělství a lesnictví</a:t>
            </a:r>
          </a:p>
          <a:p>
            <a:pPr algn="ctr"/>
            <a:r>
              <a:rPr lang="cs-CZ" b="1" dirty="0" smtClean="0">
                <a:solidFill>
                  <a:schemeClr val="tx1"/>
                </a:solidFill>
              </a:rPr>
              <a:t>Chemická technologie</a:t>
            </a:r>
          </a:p>
          <a:p>
            <a:pPr algn="ctr"/>
            <a:r>
              <a:rPr lang="cs-CZ" b="1" dirty="0" smtClean="0">
                <a:solidFill>
                  <a:schemeClr val="tx1"/>
                </a:solidFill>
              </a:rPr>
              <a:t>Odpadové hospodářství</a:t>
            </a:r>
            <a:endParaRPr lang="en-US" b="1" dirty="0">
              <a:solidFill>
                <a:schemeClr val="tx1"/>
              </a:solidFill>
            </a:endParaRPr>
          </a:p>
        </p:txBody>
      </p:sp>
      <p:pic>
        <p:nvPicPr>
          <p:cNvPr id="13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7658" y="5157192"/>
            <a:ext cx="2628118" cy="561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22662" y="5157192"/>
            <a:ext cx="3098676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143643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1" presetClass="entr" presetSubtype="1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1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1" presetClass="entr" presetSubtype="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1" presetClass="entr" presetSubtype="1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8" dur="1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1" presetClass="entr" presetSubtype="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3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élník 1"/>
          <p:cNvSpPr/>
          <p:nvPr/>
        </p:nvSpPr>
        <p:spPr>
          <a:xfrm>
            <a:off x="21230" y="8503"/>
            <a:ext cx="9122770" cy="70788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cs-CZ" sz="3200" b="1" dirty="0" smtClean="0"/>
              <a:t>ČTPB staví na perspektivním a dostupném PEZ OZE</a:t>
            </a:r>
            <a:endParaRPr lang="cs-CZ" sz="2000" dirty="0" smtClean="0"/>
          </a:p>
          <a:p>
            <a:pPr algn="ctr"/>
            <a:endParaRPr lang="cs-CZ" sz="8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196751"/>
            <a:ext cx="2494294" cy="271254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22662" y="1181770"/>
            <a:ext cx="3098675" cy="274250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268" y="4236606"/>
            <a:ext cx="2558813" cy="21102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43225" y="4207580"/>
            <a:ext cx="6200775" cy="666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43225" y="4936683"/>
            <a:ext cx="3162300" cy="1381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6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68022" y="5668366"/>
            <a:ext cx="694008" cy="6481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295727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6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4659" y="1412776"/>
            <a:ext cx="8234684" cy="40324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Obdélník 4"/>
          <p:cNvSpPr/>
          <p:nvPr/>
        </p:nvSpPr>
        <p:spPr>
          <a:xfrm>
            <a:off x="0" y="-37626"/>
            <a:ext cx="9144000" cy="58477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cs-CZ" sz="3200" b="1" dirty="0" smtClean="0"/>
              <a:t>Biopaliva je nutné vnímat v širším kontextu</a:t>
            </a:r>
            <a:endParaRPr lang="cs-CZ" sz="2000" dirty="0" smtClean="0"/>
          </a:p>
        </p:txBody>
      </p:sp>
    </p:spTree>
    <p:extLst>
      <p:ext uri="{BB962C8B-B14F-4D97-AF65-F5344CB8AC3E}">
        <p14:creationId xmlns:p14="http://schemas.microsoft.com/office/powerpoint/2010/main" val="626665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cs-CZ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724" y="661987"/>
            <a:ext cx="7549683" cy="61692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Obdélník 8"/>
          <p:cNvSpPr/>
          <p:nvPr/>
        </p:nvSpPr>
        <p:spPr>
          <a:xfrm>
            <a:off x="899592" y="1201078"/>
            <a:ext cx="7344815" cy="28370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b="1" dirty="0" smtClean="0"/>
              <a:t>1. KOMUNÁLNÍ ODPADY  (GASIFIKACE)   2 cesty</a:t>
            </a:r>
            <a:endParaRPr lang="cs-CZ" b="1" dirty="0"/>
          </a:p>
        </p:txBody>
      </p:sp>
      <p:sp>
        <p:nvSpPr>
          <p:cNvPr id="11" name="Obdélník 10"/>
          <p:cNvSpPr/>
          <p:nvPr/>
        </p:nvSpPr>
        <p:spPr>
          <a:xfrm>
            <a:off x="21230" y="8503"/>
            <a:ext cx="9122770" cy="58477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cs-CZ" sz="3200" b="1" dirty="0" smtClean="0"/>
              <a:t>Zaměření platformy</a:t>
            </a:r>
            <a:endParaRPr lang="cs-CZ" sz="2000" dirty="0" smtClean="0"/>
          </a:p>
        </p:txBody>
      </p:sp>
    </p:spTree>
    <p:extLst>
      <p:ext uri="{BB962C8B-B14F-4D97-AF65-F5344CB8AC3E}">
        <p14:creationId xmlns:p14="http://schemas.microsoft.com/office/powerpoint/2010/main" val="27714683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" y="0"/>
            <a:ext cx="9029700" cy="6734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Obdélník 2"/>
          <p:cNvSpPr/>
          <p:nvPr/>
        </p:nvSpPr>
        <p:spPr>
          <a:xfrm>
            <a:off x="21230" y="8503"/>
            <a:ext cx="9122770" cy="58477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cs-CZ" sz="3200" b="1" dirty="0" smtClean="0"/>
              <a:t>1. KOMUNÁLNÍ ODPADY – TERMOCHEMICKÝ PROCES</a:t>
            </a:r>
            <a:endParaRPr lang="cs-CZ" sz="2000" dirty="0" smtClean="0"/>
          </a:p>
        </p:txBody>
      </p:sp>
      <p:sp>
        <p:nvSpPr>
          <p:cNvPr id="4" name="Obdélník 3"/>
          <p:cNvSpPr/>
          <p:nvPr/>
        </p:nvSpPr>
        <p:spPr>
          <a:xfrm>
            <a:off x="1547664" y="5949281"/>
            <a:ext cx="2664296" cy="324276"/>
          </a:xfrm>
          <a:prstGeom prst="rect">
            <a:avLst/>
          </a:prstGeom>
          <a:solidFill>
            <a:schemeClr val="bg1">
              <a:alpha val="0"/>
            </a:schemeClr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18530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délník 2"/>
          <p:cNvSpPr/>
          <p:nvPr/>
        </p:nvSpPr>
        <p:spPr>
          <a:xfrm>
            <a:off x="21230" y="8503"/>
            <a:ext cx="9122770" cy="58477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cs-CZ" sz="3200" b="1" dirty="0" smtClean="0"/>
              <a:t>2. KOMUNÁLNÍ ODPADY – MIKROBIÁLNÍ CESTA</a:t>
            </a:r>
            <a:endParaRPr lang="cs-CZ" sz="2000" dirty="0" smtClean="0"/>
          </a:p>
        </p:txBody>
      </p:sp>
      <p:sp>
        <p:nvSpPr>
          <p:cNvPr id="2" name="Obdélník 1"/>
          <p:cNvSpPr/>
          <p:nvPr/>
        </p:nvSpPr>
        <p:spPr>
          <a:xfrm>
            <a:off x="1945613" y="6453336"/>
            <a:ext cx="698477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1000" dirty="0">
                <a:hlinkClick r:id="rId2"/>
              </a:rPr>
              <a:t>https://</a:t>
            </a:r>
            <a:r>
              <a:rPr lang="cs-CZ" sz="1000" dirty="0" smtClean="0">
                <a:hlinkClick r:id="rId2"/>
              </a:rPr>
              <a:t>energy.gov/sites/prod/files/2017/07/f35/BETO_2017WTE-Workshop_SeanSimpson-LanzaTech.pdf</a:t>
            </a:r>
            <a:r>
              <a:rPr lang="cs-CZ" sz="1000" dirty="0" smtClean="0"/>
              <a:t>  </a:t>
            </a:r>
            <a:endParaRPr lang="cs-CZ" sz="10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751427"/>
            <a:ext cx="7056784" cy="53551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Obdélník 4"/>
          <p:cNvSpPr/>
          <p:nvPr/>
        </p:nvSpPr>
        <p:spPr>
          <a:xfrm>
            <a:off x="2195736" y="4432785"/>
            <a:ext cx="1008112" cy="1440161"/>
          </a:xfrm>
          <a:prstGeom prst="rect">
            <a:avLst/>
          </a:prstGeom>
          <a:solidFill>
            <a:schemeClr val="bg1">
              <a:alpha val="0"/>
            </a:schemeClr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6" name="Obdélník 5"/>
          <p:cNvSpPr/>
          <p:nvPr/>
        </p:nvSpPr>
        <p:spPr>
          <a:xfrm>
            <a:off x="5871322" y="4461115"/>
            <a:ext cx="1080120" cy="1440161"/>
          </a:xfrm>
          <a:prstGeom prst="rect">
            <a:avLst/>
          </a:prstGeom>
          <a:solidFill>
            <a:schemeClr val="bg1">
              <a:alpha val="0"/>
            </a:schemeClr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886222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cs-CZ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724" y="661987"/>
            <a:ext cx="7549683" cy="61692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Obdélník 9"/>
          <p:cNvSpPr/>
          <p:nvPr/>
        </p:nvSpPr>
        <p:spPr>
          <a:xfrm>
            <a:off x="899591" y="5373216"/>
            <a:ext cx="7344815" cy="28370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b="1" dirty="0" smtClean="0"/>
              <a:t> 2. ODPADY-ČISTÍRENSKÉ KALY</a:t>
            </a:r>
            <a:endParaRPr lang="cs-CZ" b="1" dirty="0"/>
          </a:p>
        </p:txBody>
      </p:sp>
      <p:sp>
        <p:nvSpPr>
          <p:cNvPr id="11" name="Obdélník 10"/>
          <p:cNvSpPr/>
          <p:nvPr/>
        </p:nvSpPr>
        <p:spPr>
          <a:xfrm>
            <a:off x="21230" y="8503"/>
            <a:ext cx="9122770" cy="58477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cs-CZ" sz="3200" b="1" dirty="0" smtClean="0"/>
              <a:t>Základní rámec B2G</a:t>
            </a:r>
            <a:endParaRPr lang="cs-CZ" sz="2000" dirty="0" smtClean="0"/>
          </a:p>
        </p:txBody>
      </p:sp>
    </p:spTree>
    <p:extLst>
      <p:ext uri="{BB962C8B-B14F-4D97-AF65-F5344CB8AC3E}">
        <p14:creationId xmlns:p14="http://schemas.microsoft.com/office/powerpoint/2010/main" val="32414715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theme/theme1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5556</TotalTime>
  <Words>419</Words>
  <Application>Microsoft Office PowerPoint</Application>
  <PresentationFormat>Předvádění na obrazovce (4:3)</PresentationFormat>
  <Paragraphs>110</Paragraphs>
  <Slides>18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2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18</vt:i4>
      </vt:variant>
    </vt:vector>
  </HeadingPairs>
  <TitlesOfParts>
    <vt:vector size="21" baseType="lpstr">
      <vt:lpstr>Arial</vt:lpstr>
      <vt:lpstr>Calibri</vt:lpstr>
      <vt:lpstr>Motiv systému Office</vt:lpstr>
      <vt:lpstr>ČTPB 2017-2019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Gál Leoš</dc:creator>
  <cp:lastModifiedBy>Soucek Ivan</cp:lastModifiedBy>
  <cp:revision>34</cp:revision>
  <dcterms:created xsi:type="dcterms:W3CDTF">2018-01-31T20:11:47Z</dcterms:created>
  <dcterms:modified xsi:type="dcterms:W3CDTF">2018-02-14T14:18:57Z</dcterms:modified>
</cp:coreProperties>
</file>