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7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6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260D09-92CB-4DF3-B904-D6F3F84585BA}" v="63" dt="2024-02-18T13:13:34.4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873" autoAdjust="0"/>
  </p:normalViewPr>
  <p:slideViewPr>
    <p:cSldViewPr snapToGrid="0">
      <p:cViewPr varScale="1">
        <p:scale>
          <a:sx n="77" d="100"/>
          <a:sy n="77" d="100"/>
        </p:scale>
        <p:origin x="77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AD711-1306-440B-965A-1B5E5762BEC3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3A933-5423-40C6-A490-D29332B76A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923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efic.org/a-pillar-of-the-european-economy/facts-and-figures-of-the-european-chemical-industry/profile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single-market-economy.ec.europa.eu/sectors/chemicals/transition-pathway/initiatives_en" TargetMode="External"/><Relationship Id="rId4" Type="http://schemas.openxmlformats.org/officeDocument/2006/relationships/hyperlink" Target="https://ec.europa.eu/eusurvey/runner/Call_for_transition_initiatives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vypracována jako podpora pro strategii EK - Chemickou strategii pro udržitelnost (CSS) -2020</a:t>
            </a:r>
          </a:p>
          <a:p>
            <a:r>
              <a:rPr lang="cs-CZ" dirty="0"/>
              <a:t>- Světový obchod s chemikáliemi . 1 na světě Čína – 2390 </a:t>
            </a:r>
            <a:r>
              <a:rPr lang="cs-CZ" dirty="0" err="1"/>
              <a:t>billion</a:t>
            </a:r>
            <a:r>
              <a:rPr lang="cs-CZ" dirty="0"/>
              <a:t> </a:t>
            </a:r>
            <a:r>
              <a:rPr lang="cs-CZ" dirty="0" err="1"/>
              <a:t>Euros</a:t>
            </a:r>
            <a:r>
              <a:rPr lang="cs-CZ" dirty="0"/>
              <a:t> : </a:t>
            </a:r>
            <a:r>
              <a:rPr lang="cs-CZ" dirty="0">
                <a:hlinkClick r:id="rId3"/>
              </a:rPr>
              <a:t>Profile - cefic.org</a:t>
            </a:r>
            <a:endParaRPr lang="cs-CZ" dirty="0"/>
          </a:p>
          <a:p>
            <a:r>
              <a:rPr lang="cs-CZ" dirty="0"/>
              <a:t> - Celosvětová </a:t>
            </a:r>
            <a:r>
              <a:rPr lang="cs-CZ" dirty="0" err="1"/>
              <a:t>vyroba</a:t>
            </a:r>
            <a:r>
              <a:rPr lang="cs-CZ" dirty="0"/>
              <a:t> plastů 2022 : 400 MT, EU pouze 14% = 56 MT</a:t>
            </a:r>
          </a:p>
          <a:p>
            <a:r>
              <a:rPr lang="cs-CZ" dirty="0"/>
              <a:t>- MSP v EU = 96% všech podniků = 2/3 lidi v EU</a:t>
            </a:r>
          </a:p>
          <a:p>
            <a:r>
              <a:rPr lang="cs-CZ" dirty="0"/>
              <a:t>- možnost připomínek - </a:t>
            </a:r>
            <a:r>
              <a:rPr lang="cs-CZ" dirty="0" err="1">
                <a:hlinkClick r:id="rId4"/>
              </a:rPr>
              <a:t>EUSurvey</a:t>
            </a:r>
            <a:r>
              <a:rPr lang="cs-CZ" dirty="0">
                <a:hlinkClick r:id="rId4"/>
              </a:rPr>
              <a:t> - </a:t>
            </a:r>
            <a:r>
              <a:rPr lang="cs-CZ" dirty="0" err="1">
                <a:hlinkClick r:id="rId4"/>
              </a:rPr>
              <a:t>Survey</a:t>
            </a:r>
            <a:r>
              <a:rPr lang="cs-CZ" dirty="0">
                <a:hlinkClick r:id="rId4"/>
              </a:rPr>
              <a:t> (europa.eu)</a:t>
            </a:r>
            <a:r>
              <a:rPr lang="cs-CZ" dirty="0"/>
              <a:t> – publikováno 84 k dnešku </a:t>
            </a:r>
            <a:r>
              <a:rPr lang="fr-FR" dirty="0">
                <a:hlinkClick r:id="rId5"/>
              </a:rPr>
              <a:t>Initiatives - European Commission (europa.eu)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3A933-5423-40C6-A490-D29332B76A6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399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>
                <a:solidFill>
                  <a:schemeClr val="tx2"/>
                </a:solidFill>
              </a:rPr>
              <a:t>- celkem  56 otázek (místo 186 </a:t>
            </a:r>
            <a:r>
              <a:rPr lang="cs-CZ" sz="1200" dirty="0">
                <a:solidFill>
                  <a:schemeClr val="tx2"/>
                </a:solidFill>
                <a:sym typeface="Wingdings" panose="05000000000000000000" pitchFamily="2" charset="2"/>
              </a:rPr>
              <a:t>) – vybrány ty s největším vztahem k ČR</a:t>
            </a:r>
            <a:endParaRPr lang="cs-CZ" sz="1200" dirty="0">
              <a:solidFill>
                <a:schemeClr val="tx2"/>
              </a:solidFill>
            </a:endParaRPr>
          </a:p>
          <a:p>
            <a:r>
              <a:rPr lang="cs-CZ" sz="1200" dirty="0">
                <a:solidFill>
                  <a:schemeClr val="tx2"/>
                </a:solidFill>
              </a:rPr>
              <a:t>- jednotlivé body probrány jednotlivě dále </a:t>
            </a:r>
          </a:p>
          <a:p>
            <a:r>
              <a:rPr lang="cs-CZ" sz="1200" dirty="0">
                <a:solidFill>
                  <a:schemeClr val="tx2"/>
                </a:solidFill>
              </a:rPr>
              <a:t>- výstupy budou sloužit pro aktualizace SVA ČT Plasty a využity budou i jako podklady pro přípravu návrhů pro připravovaný dokument české národní cesty zelené a digitální transformace  pro chemický průmysl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3A933-5423-40C6-A490-D29332B76A6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586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přesuny výroby,  pracovní místa , ztráta konkurenceschopnosti, nedostatky infrastruktury</a:t>
            </a:r>
          </a:p>
          <a:p>
            <a:r>
              <a:rPr lang="cs-CZ" dirty="0"/>
              <a:t>- omezení x regulace na trhu, bonusy+ zvýhodnění při uvádění na trhy a používání, zákaz nebezpečných chemikálií při dovozu</a:t>
            </a:r>
          </a:p>
          <a:p>
            <a:r>
              <a:rPr lang="cs-CZ" dirty="0"/>
              <a:t>- existuje nějaká preferovaná strategie, plán pro zajištění konkurenceschopnosti ve  Vaší firmě?</a:t>
            </a:r>
          </a:p>
          <a:p>
            <a:r>
              <a:rPr lang="cs-CZ" dirty="0"/>
              <a:t>- může posílit standardizace a tlak na ni </a:t>
            </a:r>
            <a:r>
              <a:rPr lang="cs-CZ" dirty="0" err="1"/>
              <a:t>posilit</a:t>
            </a:r>
            <a:r>
              <a:rPr lang="cs-CZ" dirty="0"/>
              <a:t> konkurenceschopnost? </a:t>
            </a:r>
            <a:r>
              <a:rPr lang="cs-CZ" dirty="0" err="1"/>
              <a:t>Ecodesign</a:t>
            </a:r>
            <a:r>
              <a:rPr lang="cs-CZ" dirty="0"/>
              <a:t>, </a:t>
            </a:r>
            <a:r>
              <a:rPr lang="cs-CZ" dirty="0" err="1"/>
              <a:t>legislativa..Uhlíkové</a:t>
            </a:r>
            <a:r>
              <a:rPr lang="cs-CZ" dirty="0"/>
              <a:t> clo od 2026, od10-2023 přechodné období , Ocel, Al, cement, </a:t>
            </a:r>
            <a:r>
              <a:rPr lang="cs-CZ" dirty="0" err="1"/>
              <a:t>vodík,hnojiva</a:t>
            </a:r>
            <a:r>
              <a:rPr lang="cs-CZ" dirty="0"/>
              <a:t>, elektřina</a:t>
            </a:r>
          </a:p>
          <a:p>
            <a:r>
              <a:rPr lang="cs-CZ" dirty="0"/>
              <a:t>- start řešení na </a:t>
            </a:r>
            <a:r>
              <a:rPr lang="cs-CZ" dirty="0" err="1"/>
              <a:t>zvádění</a:t>
            </a:r>
            <a:r>
              <a:rPr lang="cs-CZ" dirty="0"/>
              <a:t> nízkouhlíkových technologií (elektrifikace, změny surovin..) Možnost podpory ze strany státu?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3A933-5423-40C6-A490-D29332B76A6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760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závislost na kritických surovinách mimo EU , obavy z limitace na trhu v rámci jeho globalizace, rostoucí ceny a jejich tvorba + to stejné pro energie, které to jsou především?</a:t>
            </a:r>
          </a:p>
          <a:p>
            <a:r>
              <a:rPr lang="cs-CZ" dirty="0"/>
              <a:t>Jaké způsoby by byl nejvhodnější pro stabilizaci těchto komodit, je to řešitelné v rámci ČR nebo EU? </a:t>
            </a:r>
            <a:r>
              <a:rPr lang="cs-CZ" dirty="0" err="1"/>
              <a:t>Společny</a:t>
            </a:r>
            <a:r>
              <a:rPr lang="cs-CZ" dirty="0"/>
              <a:t> postup v rámci nákupu a zajištění surovin v EU..</a:t>
            </a:r>
          </a:p>
          <a:p>
            <a:r>
              <a:rPr lang="cs-CZ" dirty="0"/>
              <a:t>- aktuální definice největšího problému pro zajištění – cena, dostupnost . Legislativa (je ji příliš..), chybí ?</a:t>
            </a:r>
          </a:p>
          <a:p>
            <a:r>
              <a:rPr lang="cs-CZ" dirty="0"/>
              <a:t>- existuje představ o tom jak transformace ovlivní dodavatelský řetězec? Možnost nalezení alternativních dodavatelů?</a:t>
            </a:r>
          </a:p>
          <a:p>
            <a:r>
              <a:rPr lang="cs-CZ" dirty="0"/>
              <a:t>- obnovitelná energie – využití zdrojů v ČR, vlastní zajištění energetických zdrojů . Snižování energetické náročnosti.</a:t>
            </a:r>
          </a:p>
          <a:p>
            <a:r>
              <a:rPr lang="cs-CZ" dirty="0"/>
              <a:t>- dopravní infrastruktura – EU preference rozvoje vlakové přepravy co u nás ?, energetická koncepce ve firmách  a modernizace elektrické sítě – zapojení OZE + baterie? </a:t>
            </a:r>
          </a:p>
          <a:p>
            <a:r>
              <a:rPr lang="cs-CZ" dirty="0"/>
              <a:t>- přechod na vodík -  zelený vodík – nutnost zelené energie, zpracování jako palivo ale i jako surovina, plán </a:t>
            </a:r>
            <a:r>
              <a:rPr lang="cs-CZ" dirty="0" err="1"/>
              <a:t>an</a:t>
            </a:r>
            <a:r>
              <a:rPr lang="cs-CZ" dirty="0"/>
              <a:t> využití u nás? zajištění </a:t>
            </a:r>
            <a:r>
              <a:rPr lang="cs-CZ" dirty="0" err="1"/>
              <a:t>vodiku</a:t>
            </a:r>
            <a:r>
              <a:rPr lang="cs-CZ" dirty="0"/>
              <a:t> – </a:t>
            </a:r>
            <a:r>
              <a:rPr lang="cs-CZ" dirty="0" err="1"/>
              <a:t>vodíkovody</a:t>
            </a:r>
            <a:r>
              <a:rPr lang="cs-CZ" dirty="0"/>
              <a:t>. Nové zdroje surovin – biomasa a CO2  a plány na jejich využití v našich podmínkách 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-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3A933-5423-40C6-A490-D29332B76A6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494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digitální dvojčata – virtuální repliky </a:t>
            </a:r>
            <a:r>
              <a:rPr lang="cs-CZ" dirty="0" err="1"/>
              <a:t>fyz</a:t>
            </a:r>
            <a:r>
              <a:rPr lang="cs-CZ" dirty="0"/>
              <a:t>. zařízení – testování vývoj, prediktivní </a:t>
            </a:r>
            <a:r>
              <a:rPr lang="cs-CZ" dirty="0" err="1"/>
              <a:t>udržba</a:t>
            </a:r>
            <a:r>
              <a:rPr lang="cs-CZ" dirty="0"/>
              <a:t> a analýzy rizik, sdílené databáze o </a:t>
            </a:r>
            <a:r>
              <a:rPr lang="cs-CZ" dirty="0" err="1"/>
              <a:t>chem</a:t>
            </a:r>
            <a:r>
              <a:rPr lang="cs-CZ" dirty="0"/>
              <a:t> a </a:t>
            </a:r>
            <a:r>
              <a:rPr lang="cs-CZ" dirty="0" err="1"/>
              <a:t>fyz</a:t>
            </a:r>
            <a:r>
              <a:rPr lang="cs-CZ" dirty="0"/>
              <a:t> vlastnostech . značné náklady na zavedení, do budoucna </a:t>
            </a:r>
            <a:r>
              <a:rPr lang="cs-CZ" dirty="0" err="1"/>
              <a:t>le</a:t>
            </a:r>
            <a:r>
              <a:rPr lang="cs-CZ" dirty="0"/>
              <a:t> nezbytné- velká míra úspor a nutnost na konektivitu v budoucnu.  Již jde využít  sítě </a:t>
            </a:r>
            <a:r>
              <a:rPr lang="cs-CZ" b="0" i="0" dirty="0">
                <a:solidFill>
                  <a:srgbClr val="202124"/>
                </a:solidFill>
                <a:effectLst/>
                <a:latin typeface="docs-Roboto"/>
              </a:rPr>
              <a:t>evropských středisek digitálních inovací (EDIH) – různé simulace , např. ČVUT Praha</a:t>
            </a:r>
            <a:endParaRPr lang="cs-CZ" dirty="0"/>
          </a:p>
          <a:p>
            <a:r>
              <a:rPr lang="cs-CZ" dirty="0"/>
              <a:t>- pravidla pro kybernetickou bezpečnost, interní pravidla pro IT, vzdělávání pracovníků v IT, využití cloudových služeb – značný  vliv i legislativy – </a:t>
            </a:r>
            <a:r>
              <a:rPr lang="cs-CZ" dirty="0" err="1"/>
              <a:t>dokladatelnost</a:t>
            </a:r>
            <a:r>
              <a:rPr lang="cs-CZ" dirty="0"/>
              <a:t> </a:t>
            </a:r>
          </a:p>
          <a:p>
            <a:r>
              <a:rPr lang="cs-CZ" dirty="0"/>
              <a:t>- digitální pasy výrobků – příležitost ke konkurenční výhodě, ochrana před padělky, zvýšení míry informací o surovinách a výrobcích , snazší dohled i evidence x náklady na zavedení , vymahatelnost,  falšování</a:t>
            </a:r>
          </a:p>
          <a:p>
            <a:r>
              <a:rPr lang="cs-CZ" dirty="0"/>
              <a:t>- zjednodušení předávání dat , využití při schvalování surovin x nutnost dodrženi konektivity , při snaze unifikovat lez očekávat nárůst „komplexnosti“ informací. </a:t>
            </a:r>
            <a:r>
              <a:rPr lang="cs-CZ" dirty="0" err="1"/>
              <a:t>Konkurenčí</a:t>
            </a:r>
            <a:r>
              <a:rPr lang="cs-CZ" dirty="0"/>
              <a:t> výhoda při jednotnosti pravidel i vně EU.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3A933-5423-40C6-A490-D29332B76A6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394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Co je pro partnery z průmyslu nejdůležitější oblast – inovace, suroviny nebo technologie? Sdílení informací o nových </a:t>
            </a:r>
            <a:r>
              <a:rPr lang="cs-CZ" dirty="0" err="1"/>
              <a:t>nízkouhlíkovách</a:t>
            </a:r>
            <a:r>
              <a:rPr lang="cs-CZ" dirty="0"/>
              <a:t>  technologiích - </a:t>
            </a:r>
            <a:r>
              <a:rPr lang="pt-BR" dirty="0"/>
              <a:t>Inovační centr</a:t>
            </a:r>
            <a:r>
              <a:rPr lang="cs-CZ" dirty="0"/>
              <a:t>um</a:t>
            </a:r>
            <a:r>
              <a:rPr lang="pt-BR" dirty="0"/>
              <a:t> pro průmyslovou transformaci a emise (INCITE)</a:t>
            </a:r>
            <a:r>
              <a:rPr lang="cs-CZ" dirty="0"/>
              <a:t> – zařazení do BAT technik</a:t>
            </a:r>
          </a:p>
          <a:p>
            <a:r>
              <a:rPr lang="cs-CZ" dirty="0"/>
              <a:t>- možnosti spolupráce v národních ale i mezinárodních projektech – klady i zápory , zájem o partnery z průmyslu x velká míra byrokracie a malá úspěšnost, ne vždy použitelná témata. Lez předpokládat nárůst tlaku s cílem zvýšení počtu inovací. Snahy o zjednodušení transferu výsledků do praxe …  Podnikový výzkum – existuje plán pro jeho realizaci a v čem vidí jeho přednosti? Jsou firmy schopny inovovat i pouze ve vlastní režii. Využití nových cest ve výzkumu, potřeba „</a:t>
            </a:r>
            <a:r>
              <a:rPr lang="cs-CZ" dirty="0" err="1"/>
              <a:t>snadboxů</a:t>
            </a:r>
            <a:r>
              <a:rPr lang="cs-CZ" dirty="0"/>
              <a:t>“ s omezenými potřebami ze strany legislativy..</a:t>
            </a:r>
          </a:p>
          <a:p>
            <a:r>
              <a:rPr lang="cs-CZ" dirty="0"/>
              <a:t>- hlavní překážky ve vlastním výzkumu – legislativa (chybějící nebo naopak příliš komplexní), byrokracie, cena .. Nutnost státní podpory , jak to vnímají a co za to..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3A933-5423-40C6-A490-D29332B76A6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828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nedostatek odpadů pro splnění recyklačních  </a:t>
            </a:r>
            <a:r>
              <a:rPr lang="cs-CZ" dirty="0" err="1"/>
              <a:t>ambiciozních</a:t>
            </a:r>
            <a:r>
              <a:rPr lang="cs-CZ" dirty="0"/>
              <a:t> cílů v rámci EU – tlak na posílení role odpadů resp. jejich recyklace a dalšího využití , problematické zavádění </a:t>
            </a:r>
            <a:r>
              <a:rPr lang="cs-CZ" dirty="0" err="1"/>
              <a:t>chem</a:t>
            </a:r>
            <a:r>
              <a:rPr lang="cs-CZ" dirty="0"/>
              <a:t>. recyklace a nedostatky v legislativě které ji brání v rychlém rozvoji, snaha o odklon od čistě  energetického zpracování stále není dost silná. Mechanická recyklace nedokáže uspokojit veškeré požadavky na vstupní recyklovaný materiál – viz obaly pro potraviny a je v podstatě na limitu svých možností – cca 80% plastů je max. Chemické cesta jako řešení vlastností – ITT !!</a:t>
            </a:r>
          </a:p>
          <a:p>
            <a:r>
              <a:rPr lang="cs-CZ" dirty="0"/>
              <a:t>- viz nedostatek materiálu na trhu – bude narůstat. O </a:t>
            </a:r>
            <a:r>
              <a:rPr lang="cs-CZ" dirty="0" err="1"/>
              <a:t>postindustrial</a:t>
            </a:r>
            <a:r>
              <a:rPr lang="cs-CZ" dirty="0"/>
              <a:t> je zájem větší než nabídka, u </a:t>
            </a:r>
            <a:r>
              <a:rPr lang="cs-CZ" dirty="0" err="1"/>
              <a:t>postconsumer</a:t>
            </a:r>
            <a:r>
              <a:rPr lang="cs-CZ" dirty="0"/>
              <a:t> je to stejné pokud jde o mechanickou recyklaci. Většiny firem snaha o vlastní zpracování odpadu – </a:t>
            </a:r>
            <a:r>
              <a:rPr lang="cs-CZ" dirty="0" err="1"/>
              <a:t>jednodruhový</a:t>
            </a:r>
            <a:r>
              <a:rPr lang="cs-CZ" dirty="0"/>
              <a:t> OK. Dovoz a vývoj dopadu – chybějící legislativa, snaha o omezení do budoucna.</a:t>
            </a:r>
          </a:p>
          <a:p>
            <a:r>
              <a:rPr lang="cs-CZ" dirty="0"/>
              <a:t>- dostupnost – nebude ho dost pokud se nezačne i chemicky recyklovat, možný vliv ekodesignu – zlepšení recyklace ale na úkor objemu vyráběných plastů., legislativa – dost nevyjasněný postoj jak v recyklaci tak použití recyklovaných materiálů. Systém sběru vyhovující, snahy o zálohování – špatně!! Cenová úroveň recyklátu je </a:t>
            </a:r>
            <a:r>
              <a:rPr lang="cs-CZ" dirty="0" err="1"/>
              <a:t>pdíky</a:t>
            </a:r>
            <a:r>
              <a:rPr lang="cs-CZ" dirty="0"/>
              <a:t> nákladům a omezeným zdrojům vysoká a často na </a:t>
            </a:r>
            <a:r>
              <a:rPr lang="cs-CZ" dirty="0" err="1"/>
              <a:t>urovni</a:t>
            </a:r>
            <a:r>
              <a:rPr lang="cs-CZ" dirty="0"/>
              <a:t> </a:t>
            </a:r>
            <a:r>
              <a:rPr lang="cs-CZ" dirty="0" err="1"/>
              <a:t>virgin</a:t>
            </a:r>
            <a:r>
              <a:rPr lang="cs-CZ" dirty="0"/>
              <a:t> </a:t>
            </a:r>
            <a:r>
              <a:rPr lang="cs-CZ" dirty="0" err="1"/>
              <a:t>poylmeru</a:t>
            </a:r>
            <a:r>
              <a:rPr lang="cs-CZ" dirty="0"/>
              <a:t> – snaha legislativně protlačit.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3A933-5423-40C6-A490-D29332B76A6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013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změny viz příloha 3 </a:t>
            </a:r>
            <a:r>
              <a:rPr lang="cs-CZ" dirty="0" err="1"/>
              <a:t>Pathway</a:t>
            </a:r>
            <a:r>
              <a:rPr lang="cs-CZ" dirty="0"/>
              <a:t>.. Z těch důležitějších – SUPD – jednorázové plasty, PPWR – plastové obaly a odpady z nich, CBAM – uhlíkové clo, REACH – </a:t>
            </a:r>
            <a:r>
              <a:rPr lang="cs-CZ" dirty="0" err="1"/>
              <a:t>uprava</a:t>
            </a:r>
            <a:r>
              <a:rPr lang="cs-CZ" dirty="0"/>
              <a:t> obsahu PFAS, RED III – směrnice o obnovitelných zdrojích </a:t>
            </a:r>
          </a:p>
          <a:p>
            <a:r>
              <a:rPr lang="cs-CZ" dirty="0"/>
              <a:t>- SCHP, SPD, MŽP, MPO …práce přes odborné skupiny – připomenout jejich možnost zapojení do  SCHP- členství = výhoda</a:t>
            </a:r>
          </a:p>
          <a:p>
            <a:r>
              <a:rPr lang="cs-CZ" dirty="0"/>
              <a:t>- nutnost konkrétních podnětů jak v oblasti výroby tak i </a:t>
            </a:r>
            <a:r>
              <a:rPr lang="cs-CZ" dirty="0" err="1"/>
              <a:t>VavaÍ</a:t>
            </a:r>
            <a:r>
              <a:rPr lang="cs-CZ" dirty="0"/>
              <a:t> – neznalost podnikového prostředí vede často k nevyhovujícím podmínkám zadání </a:t>
            </a:r>
            <a:r>
              <a:rPr lang="cs-CZ" dirty="0" err="1"/>
              <a:t>jedn</a:t>
            </a:r>
            <a:r>
              <a:rPr lang="cs-CZ" dirty="0"/>
              <a:t>. Programů </a:t>
            </a:r>
            <a:r>
              <a:rPr lang="cs-CZ" dirty="0" err="1"/>
              <a:t>VaVaI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3A933-5423-40C6-A490-D29332B76A6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493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- změny v požadavcích na množství zaměstnanců i jejich skladbu , nové dovednosti, hodně o IT , AI, robotice ale i nových technologiích – biotechnologie, </a:t>
            </a:r>
            <a:r>
              <a:rPr lang="cs-CZ" dirty="0" err="1"/>
              <a:t>spec</a:t>
            </a:r>
            <a:r>
              <a:rPr lang="cs-CZ" dirty="0"/>
              <a:t>. separační metody, nové materiály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- zvýšené náklady na specialisty – školení, udržování znalostí. Náklady na SW a HW, digitalizaci a robotiku. Změny v systému práci – hybridní pro některé profese HO.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- ESG - h</a:t>
            </a:r>
            <a:r>
              <a:rPr lang="cs-CZ" b="0" i="0" dirty="0">
                <a:solidFill>
                  <a:srgbClr val="666666"/>
                </a:solidFill>
                <a:effectLst/>
                <a:latin typeface="Tahoma" panose="020B0604030504040204" pitchFamily="34" charset="0"/>
              </a:rPr>
              <a:t>odnocení kolektivní odpovědnosti firmy v oblasti sociálních a environmentálních faktorů = forma sociálního kreditního skóre podniku. Tyto tři široké kategorie se používají k definování "společensky odpovědných investorů", tj. investorů, kteří považují za důležité zahrnout své hodnoty a obavy (jako je ochrana životního prostředí, správa a řízení nebo komunitní zájmy). - </a:t>
            </a:r>
            <a:r>
              <a:rPr lang="cs-CZ" sz="1200" dirty="0">
                <a:solidFill>
                  <a:schemeClr val="tx2"/>
                </a:solidFill>
              </a:rPr>
              <a:t>(i s ohledem na případné žádosti o podporu </a:t>
            </a:r>
            <a:r>
              <a:rPr lang="cs-CZ" sz="1200" dirty="0" err="1">
                <a:solidFill>
                  <a:schemeClr val="tx2"/>
                </a:solidFill>
              </a:rPr>
              <a:t>resp</a:t>
            </a:r>
            <a:r>
              <a:rPr lang="cs-CZ" sz="1200" dirty="0">
                <a:solidFill>
                  <a:schemeClr val="tx2"/>
                </a:solidFill>
              </a:rPr>
              <a:t> dotace), </a:t>
            </a:r>
            <a:r>
              <a:rPr lang="cs-CZ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LCA je</a:t>
            </a:r>
            <a:r>
              <a:rPr lang="cs-CZ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cs-CZ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systémová analýza zaměřená na shromažďování a vyhodnocování vstupů, výstupů a možných dopadů výrobku (nebo služby) na životní prostředí během celého jeho životního cyklu.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3A933-5423-40C6-A490-D29332B76A6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650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5988AE-2F8E-B988-F527-ADF5874A5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4AD9A8C-9C0C-E6F0-A408-0DAA53871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54D773-5E8A-3F2B-0468-B811C7D71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94FB-6C29-48F8-A9E6-2CBF55CC2D5C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E3D95D-62F2-5F27-545C-F6F10268E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78CA24-BFF2-D731-57C9-5CEC136B8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99C3-6C60-465B-9637-EA4D8C64D1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401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18699C-4D55-B3F3-B21E-BD029885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E29206C-0CFB-3CF4-C3DE-E79ACFAAB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ED7E9A-B9DF-65F0-12CB-3987AA6A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94FB-6C29-48F8-A9E6-2CBF55CC2D5C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550DFB-62A6-06DE-AE4B-0EB35B986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85D712-F61D-DAC8-FB09-B0EB30EDE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99C3-6C60-465B-9637-EA4D8C64D1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25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9EFA784-0EEC-FE2C-5661-0F4A158EBD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535125F-0E71-3BCA-A7D7-6B661AE16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7E5740-205C-BBEB-ED26-BF7450D27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94FB-6C29-48F8-A9E6-2CBF55CC2D5C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6A28B8-5A54-11AD-4A21-857BF92A2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638AF5-E8B4-D2B4-4FF2-64C0AA8B2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99C3-6C60-465B-9637-EA4D8C64D1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74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17ED-9F14-12EC-0E74-9E17252B1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46D258-3838-4E67-7424-A253C91C6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DD58BF-AEFB-42A9-18C9-4C0CF0B2D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94FB-6C29-48F8-A9E6-2CBF55CC2D5C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0C5314-5CA3-6437-9FC4-DFC60F7E9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BB88DA-0054-CC1A-3469-1B4B15B34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99C3-6C60-465B-9637-EA4D8C64D1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899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AEAE2D-D347-9FF0-A6F8-878DB5ABA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EBB24A-841E-BF80-2B85-1C91A1A0B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08CECA-799A-2AAE-41F9-BF4D8FAD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94FB-6C29-48F8-A9E6-2CBF55CC2D5C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6A9D0E-2F52-5DE1-6370-6DF882543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4F009C-3721-289C-E196-1D0BEB23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99C3-6C60-465B-9637-EA4D8C64D1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96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5D41E-5ECE-97C6-47C7-C93B7E551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33969D-9A6B-7CDE-761D-EC31F2A37D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C99AAF9-31CC-5212-CD5E-3FBD448A2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9821DFA-9473-F4D7-2369-1521AB497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94FB-6C29-48F8-A9E6-2CBF55CC2D5C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24FBD2C-88E1-EC61-01AC-A18F1FA99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78B13A-A9D2-877D-904F-F3BA43CB0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99C3-6C60-465B-9637-EA4D8C64D1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90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2CF823-43B3-3EDC-807A-70313EE48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2E8DE2E-7F39-4E69-B661-416E16160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64ADADB-D8C0-B319-C302-EC0DA6606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B2F77BA-AA4E-4AFE-0BF9-6F8A602DA2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7ACECE3-6545-1A5F-D55D-33FCE381B6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B3A9BE-B502-5161-B4F7-CC68DAD7A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94FB-6C29-48F8-A9E6-2CBF55CC2D5C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748C419-BD2F-60B3-9B6D-DF083F4EC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2BFB920-6420-D85A-90C1-1589108A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99C3-6C60-465B-9637-EA4D8C64D1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64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71AFFF-88CA-ABA9-D436-E98647C32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230D207-8EE7-5E68-D997-969ABC6EF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94FB-6C29-48F8-A9E6-2CBF55CC2D5C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01A7AEE-2861-065A-B8E4-8A328F6F9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C42E87-ED15-5FB3-8EA2-9B9AE5F7D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99C3-6C60-465B-9637-EA4D8C64D1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70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17CF0EB-D317-AC26-480F-3402E977A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94FB-6C29-48F8-A9E6-2CBF55CC2D5C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AE54AB3-06E7-A511-BBED-8221BA56A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FA2DE4-7DBA-FDB1-0CC2-4E3AB25E2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99C3-6C60-465B-9637-EA4D8C64D1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59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A77FCA-AE3A-7911-393D-7CA83D9A5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0194A2-3ACE-B0D5-B881-07F3B6D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887D038-D236-5AA6-52F4-FE5DC18EA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59D86B-4308-4090-1814-D66F49ED8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94FB-6C29-48F8-A9E6-2CBF55CC2D5C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21FBB59-C4D7-E042-70F1-8B4316361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4817049-F92F-DACD-6D17-167EED766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99C3-6C60-465B-9637-EA4D8C64D1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94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544C3F-7D3B-45E5-B7EF-27DBEB135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CEA116A-795A-2699-6104-A77D6D7A26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1378743-9994-E521-762E-8146551C9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3615AA1-0DF3-435A-E8CE-8D171340F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94FB-6C29-48F8-A9E6-2CBF55CC2D5C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3E5A1F-83CD-948D-546C-B005D88C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48C52EE-1BCE-CF44-9C30-6AEC33DB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99C3-6C60-465B-9637-EA4D8C64D1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60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D7FA76B-C778-D75E-E58C-936B04DE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57EB95-D6B5-3D29-05A1-6B4FFE9D6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BF6374-833E-D4AB-5016-27476D144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4894FB-6C29-48F8-A9E6-2CBF55CC2D5C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6BE42B-A53D-2626-4AC5-4E8EA6AD2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A142FB-167F-94D8-FE69-D265AE7E7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7199C3-6C60-465B-9637-EA4D8C64D1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08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hyperlink" Target="https://forms.gle/u37CVbbDBwDH5vjT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95CCB-35E2-B569-0C9C-3DB9A1338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825" y="1122363"/>
            <a:ext cx="10887075" cy="2387600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Plasty a zelená a digitální transformace v ČR</a:t>
            </a:r>
            <a:endParaRPr lang="cs-CZ" sz="4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B387395-80E3-4C0D-F9B9-1A5EDF3561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Příležitosti i možná rizika transformace plastikářského a chemického průmyslu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4135DCE0-0CA6-BF09-D349-8F50BAD8E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5436" y="701675"/>
            <a:ext cx="2995613" cy="116778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720FDAE-0DB3-7124-C8CC-42D4DF63AA8D}"/>
              </a:ext>
            </a:extLst>
          </p:cNvPr>
          <p:cNvSpPr txBox="1"/>
          <p:nvPr/>
        </p:nvSpPr>
        <p:spPr>
          <a:xfrm>
            <a:off x="1142999" y="5857875"/>
            <a:ext cx="10153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/>
              <a:t>R. Pjatkan, workshop ČTP PLASTY , Technopark VŠCHT Praha, Kralupy nad Vltavou 19. 2. 2024</a:t>
            </a:r>
          </a:p>
        </p:txBody>
      </p:sp>
      <p:pic>
        <p:nvPicPr>
          <p:cNvPr id="6" name="Obrázek 5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5070A260-6C70-84C9-1076-55BD4B264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4429919"/>
            <a:ext cx="5962650" cy="89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42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EF174E-E095-3962-BD1B-9D6114B2F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651" y="427848"/>
            <a:ext cx="9833548" cy="1325563"/>
          </a:xfrm>
        </p:spPr>
        <p:txBody>
          <a:bodyPr anchor="b">
            <a:normAutofit/>
          </a:bodyPr>
          <a:lstStyle/>
          <a:p>
            <a:r>
              <a:rPr lang="cs-CZ" sz="3200" i="0" dirty="0">
                <a:solidFill>
                  <a:schemeClr val="tx2"/>
                </a:solidFill>
                <a:effectLst/>
                <a:latin typeface="docs-Roboto"/>
              </a:rPr>
              <a:t>BLOK 6. </a:t>
            </a:r>
            <a:r>
              <a:rPr lang="cs-CZ" sz="3200" dirty="0">
                <a:solidFill>
                  <a:schemeClr val="tx2"/>
                </a:solidFill>
                <a:latin typeface="docs-Roboto"/>
              </a:rPr>
              <a:t>Legislativa , regulace</a:t>
            </a:r>
            <a:endParaRPr lang="cs-CZ" sz="32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1F1AA5-4BFC-D354-5C7E-F696A4438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651" y="1988694"/>
            <a:ext cx="9833548" cy="3124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0" i="0" dirty="0">
                <a:solidFill>
                  <a:srgbClr val="202124"/>
                </a:solidFill>
                <a:effectLst/>
                <a:latin typeface="docs-Roboto"/>
              </a:rPr>
              <a:t>Zajištění potřeb pro dostatečně jasnou a navazující legislativu s cílem reagovat dostatečně rychle na regulace podnikatelského prostředí v oblasti chemie, především v oblasti výroby a zpracování plastů, vyvolané DZT. </a:t>
            </a:r>
          </a:p>
          <a:p>
            <a:r>
              <a:rPr lang="cs-CZ" sz="2000" dirty="0">
                <a:solidFill>
                  <a:srgbClr val="202124"/>
                </a:solidFill>
                <a:latin typeface="docs-Roboto"/>
              </a:rPr>
              <a:t>Aktualizace stávající legislativy v souladu s </a:t>
            </a:r>
            <a:r>
              <a:rPr lang="cs-CZ" sz="2000" dirty="0" err="1">
                <a:solidFill>
                  <a:srgbClr val="202124"/>
                </a:solidFill>
                <a:latin typeface="docs-Roboto"/>
              </a:rPr>
              <a:t>cíly</a:t>
            </a:r>
            <a:r>
              <a:rPr lang="cs-CZ" sz="2000" dirty="0">
                <a:solidFill>
                  <a:srgbClr val="202124"/>
                </a:solidFill>
                <a:latin typeface="docs-Roboto"/>
              </a:rPr>
              <a:t> Green </a:t>
            </a:r>
            <a:r>
              <a:rPr lang="cs-CZ" sz="2000" dirty="0" err="1">
                <a:solidFill>
                  <a:srgbClr val="202124"/>
                </a:solidFill>
                <a:latin typeface="docs-Roboto"/>
              </a:rPr>
              <a:t>Deal</a:t>
            </a:r>
            <a:r>
              <a:rPr lang="cs-CZ" sz="2000" dirty="0">
                <a:solidFill>
                  <a:srgbClr val="202124"/>
                </a:solidFill>
                <a:latin typeface="docs-Roboto"/>
              </a:rPr>
              <a:t>  resp. Fit </a:t>
            </a:r>
            <a:r>
              <a:rPr lang="cs-CZ" sz="2000" dirty="0" err="1">
                <a:solidFill>
                  <a:srgbClr val="202124"/>
                </a:solidFill>
                <a:latin typeface="docs-Roboto"/>
              </a:rPr>
              <a:t>For</a:t>
            </a:r>
            <a:r>
              <a:rPr lang="cs-CZ" sz="2000" dirty="0">
                <a:solidFill>
                  <a:srgbClr val="202124"/>
                </a:solidFill>
                <a:latin typeface="docs-Roboto"/>
              </a:rPr>
              <a:t> 55 – úpravy celé řady nařízení a strategií, zavedení nových (REDIII, CBAM, REACH, EED, ESR, PPWR…)</a:t>
            </a:r>
          </a:p>
          <a:p>
            <a:r>
              <a:rPr lang="cs-CZ" sz="2000" dirty="0">
                <a:solidFill>
                  <a:srgbClr val="202124"/>
                </a:solidFill>
                <a:latin typeface="docs-Roboto"/>
              </a:rPr>
              <a:t>Převod do národní legislativy – možnost uplatnění připomínek na úrovni EU (průmyslové asociace a svazy, jednotlivá ministerstva)</a:t>
            </a:r>
          </a:p>
          <a:p>
            <a:r>
              <a:rPr lang="cs-CZ" sz="2000" dirty="0">
                <a:solidFill>
                  <a:srgbClr val="202124"/>
                </a:solidFill>
                <a:latin typeface="docs-Roboto"/>
              </a:rPr>
              <a:t>Chybějící legislativa – příležitost pro tvorbu vlastních návrhů a snahu o jejich prosazení. </a:t>
            </a:r>
            <a:endParaRPr lang="cs-CZ" sz="20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140E0729-6AB0-C55E-5C7F-F5ADC7026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9217" y="221544"/>
            <a:ext cx="1661088" cy="6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19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064BB79-240C-304D-2EA4-5575B4630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651" y="427848"/>
            <a:ext cx="9833548" cy="1325563"/>
          </a:xfrm>
        </p:spPr>
        <p:txBody>
          <a:bodyPr anchor="b">
            <a:normAutofit/>
          </a:bodyPr>
          <a:lstStyle/>
          <a:p>
            <a:r>
              <a:rPr lang="cs-CZ" sz="3200" i="0" dirty="0">
                <a:solidFill>
                  <a:schemeClr val="tx2"/>
                </a:solidFill>
                <a:effectLst/>
                <a:latin typeface="+mn-lt"/>
              </a:rPr>
              <a:t>BLOK 7.Sociální rozměr a dopady transformace </a:t>
            </a:r>
            <a:endParaRPr lang="cs-CZ" sz="3200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2C8E7A-434A-80D6-748A-DA3876D98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213" y="1998394"/>
            <a:ext cx="9833548" cy="4322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tx2"/>
                </a:solidFill>
              </a:rPr>
              <a:t>Dopady DZT na změny v zaměstnanecké struktuře, potřebách vzdělávání a obecné znalosti principů a cílů dekarbonizace a digitální transformace chemie. </a:t>
            </a:r>
          </a:p>
          <a:p>
            <a:r>
              <a:rPr lang="cs-CZ" sz="1800" dirty="0">
                <a:solidFill>
                  <a:schemeClr val="tx2"/>
                </a:solidFill>
              </a:rPr>
              <a:t>Očekávané změny v rámci DZT – požadavky na nové  odborné znalosti zaměstnanců (nové technologie, SSBD výrobků, nové vstupní suroviny), nárůst míry digitalizace (změny ve struktuře zaměstnanců, vyšší nároky na IT dovednosti).</a:t>
            </a:r>
          </a:p>
          <a:p>
            <a:r>
              <a:rPr lang="cs-CZ" sz="1800" dirty="0">
                <a:solidFill>
                  <a:schemeClr val="tx2"/>
                </a:solidFill>
              </a:rPr>
              <a:t>Změny ve struktuře hospodaření – změna ve struktuře nákladů (vyšší náklady na vzdělání, rekvalifikace, počtu zaměstnanců) ale i zisků (změna v sortimentu , ziskovosti). Nutné investice do udržitelného rozvoje (technologie, suroviny, vývoj)</a:t>
            </a:r>
          </a:p>
          <a:p>
            <a:r>
              <a:rPr lang="cs-CZ" sz="1800" dirty="0">
                <a:solidFill>
                  <a:schemeClr val="tx2"/>
                </a:solidFill>
              </a:rPr>
              <a:t>Nové legislativní požadavky – např. vykazování ESG reportů (vyžadováno pro financování ale i pro dotace a granty), digitální pasy výrobků, LCA analýzy ale třeba i požadavek na podporu zapojení žen do chemické výroby.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7ACEB5D-85ED-A793-6347-02BFEA106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9217" y="221544"/>
            <a:ext cx="1661088" cy="6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11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0">
            <a:extLst>
              <a:ext uri="{FF2B5EF4-FFF2-40B4-BE49-F238E27FC236}">
                <a16:creationId xmlns:a16="http://schemas.microsoft.com/office/drawing/2014/main" id="{7E6D2D34-4BB4-460B-8844-027610FB2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645B6E-5229-1314-90F7-CAAA2A45B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325" y="570753"/>
            <a:ext cx="9362903" cy="1455996"/>
          </a:xfrm>
        </p:spPr>
        <p:txBody>
          <a:bodyPr anchor="b">
            <a:normAutofit/>
          </a:bodyPr>
          <a:lstStyle/>
          <a:p>
            <a:r>
              <a:rPr lang="cs-CZ" sz="3200" b="1" dirty="0">
                <a:solidFill>
                  <a:schemeClr val="tx2"/>
                </a:solidFill>
              </a:rPr>
              <a:t>Děkuji za Vaši pozornost a těším se na Vaše dotazy.</a:t>
            </a:r>
            <a:br>
              <a:rPr lang="cs-CZ" sz="3200" b="1" dirty="0">
                <a:solidFill>
                  <a:schemeClr val="tx2"/>
                </a:solidFill>
              </a:rPr>
            </a:br>
            <a:endParaRPr lang="cs-CZ" sz="3200" dirty="0">
              <a:solidFill>
                <a:schemeClr val="tx2"/>
              </a:solidFill>
            </a:endParaRPr>
          </a:p>
        </p:txBody>
      </p:sp>
      <p:grpSp>
        <p:nvGrpSpPr>
          <p:cNvPr id="32" name="Group 22">
            <a:extLst>
              <a:ext uri="{FF2B5EF4-FFF2-40B4-BE49-F238E27FC236}">
                <a16:creationId xmlns:a16="http://schemas.microsoft.com/office/drawing/2014/main" id="{C5314570-9B06-4D37-8CBD-EDD67C2FA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204F55B-358D-4FB5-9979-6724C6415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24">
              <a:extLst>
                <a:ext uri="{FF2B5EF4-FFF2-40B4-BE49-F238E27FC236}">
                  <a16:creationId xmlns:a16="http://schemas.microsoft.com/office/drawing/2014/main" id="{C4F77C62-9DDF-48D3-A074-159A3276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25">
              <a:extLst>
                <a:ext uri="{FF2B5EF4-FFF2-40B4-BE49-F238E27FC236}">
                  <a16:creationId xmlns:a16="http://schemas.microsoft.com/office/drawing/2014/main" id="{DEB07022-F30B-49CA-B1DD-A826815C4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5" name="Freeform: Shape 26">
              <a:extLst>
                <a:ext uri="{FF2B5EF4-FFF2-40B4-BE49-F238E27FC236}">
                  <a16:creationId xmlns:a16="http://schemas.microsoft.com/office/drawing/2014/main" id="{F7C47E16-167C-48BF-9FC9-08787D348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4032A5-F6B5-9DDA-64D7-0542EF06D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2165205"/>
            <a:ext cx="5634228" cy="40722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Workshop „ </a:t>
            </a:r>
            <a:r>
              <a:rPr lang="cs-CZ" sz="1800" b="1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Plasty a zelená a digitální transformace v ČR“ </a:t>
            </a:r>
            <a:r>
              <a:rPr lang="cs-CZ" sz="1800" dirty="0">
                <a:solidFill>
                  <a:schemeClr val="tx2"/>
                </a:solidFill>
              </a:rPr>
              <a:t>byl realizován v rámci projektu </a:t>
            </a:r>
            <a:r>
              <a:rPr lang="cs-CZ" sz="1800" b="1" dirty="0">
                <a:solidFill>
                  <a:schemeClr val="tx2"/>
                </a:solidFill>
                <a:latin typeface="Aptos" panose="020B0004020202020204" pitchFamily="34" charset="0"/>
              </a:rPr>
              <a:t>P</a:t>
            </a:r>
            <a:r>
              <a:rPr lang="cs-CZ" sz="1800" b="1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lasty V </a:t>
            </a:r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projekt CZ.01.01.01/07/23_010/0001245</a:t>
            </a:r>
            <a:r>
              <a:rPr lang="cs-CZ" sz="1800" dirty="0">
                <a:solidFill>
                  <a:schemeClr val="tx2"/>
                </a:solidFill>
              </a:rPr>
              <a:t> České technologické platformy PLASTY za podpory programu Ministerstva průmyslu a obchodu ČR a je spolufinancován Evropskou unií.</a:t>
            </a:r>
          </a:p>
          <a:p>
            <a:pPr marL="0" indent="0">
              <a:buNone/>
            </a:pPr>
            <a:endParaRPr lang="cs-CZ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chemeClr val="tx2"/>
              </a:solidFill>
            </a:endParaRP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B2102830-E4FB-D576-4CBE-A2ECC12C9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9217" y="221544"/>
            <a:ext cx="1661088" cy="647543"/>
          </a:xfrm>
          <a:prstGeom prst="rect">
            <a:avLst/>
          </a:prstGeom>
        </p:spPr>
      </p:pic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CEDFF5C4-BEAC-F69F-9B6D-F8AE5CA2E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0" y="4919870"/>
            <a:ext cx="6410708" cy="96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2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EAE78562-66B4-186F-00A1-3F8053793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637" y="2762965"/>
            <a:ext cx="4768388" cy="3519161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7C9EA1-E446-7646-0577-BE7A9B394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115" y="1496190"/>
            <a:ext cx="11294347" cy="4351338"/>
          </a:xfrm>
        </p:spPr>
        <p:txBody>
          <a:bodyPr/>
          <a:lstStyle/>
          <a:p>
            <a:r>
              <a:rPr lang="cs-CZ" sz="2000" b="0" i="0" dirty="0">
                <a:solidFill>
                  <a:srgbClr val="202124"/>
                </a:solidFill>
                <a:effectLst/>
                <a:latin typeface="docs-Roboto"/>
              </a:rPr>
              <a:t>Dokument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Evropské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docs-Roboto"/>
              </a:rPr>
              <a:t>komise</a:t>
            </a:r>
            <a:r>
              <a:rPr lang="cs-CZ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cs-CZ" sz="2000" dirty="0">
                <a:solidFill>
                  <a:srgbClr val="202124"/>
                </a:solidFill>
                <a:latin typeface="docs-Roboto"/>
              </a:rPr>
              <a:t>, poslední verze 17.5.2023, vznik 2020-přijata 2023 po revizi z r.2021</a:t>
            </a:r>
          </a:p>
          <a:p>
            <a:r>
              <a:rPr lang="cs-CZ" sz="2000" dirty="0">
                <a:solidFill>
                  <a:srgbClr val="202124"/>
                </a:solidFill>
                <a:latin typeface="docs-Roboto"/>
              </a:rPr>
              <a:t>Link: https://ec.europa.eu/docsroom/documents/54595</a:t>
            </a:r>
            <a:endParaRPr lang="cs-CZ" sz="2000" dirty="0"/>
          </a:p>
          <a:p>
            <a:r>
              <a:rPr lang="cs-CZ" sz="2000" dirty="0"/>
              <a:t>Souhrn akcí a požadavků nutných pro splnění GD resp. </a:t>
            </a:r>
            <a:r>
              <a:rPr lang="cs-CZ" sz="2000" dirty="0" err="1"/>
              <a:t>FitFor</a:t>
            </a:r>
            <a:r>
              <a:rPr lang="cs-CZ" sz="2000" dirty="0"/>
              <a:t> 55</a:t>
            </a:r>
          </a:p>
          <a:p>
            <a:r>
              <a:rPr lang="cs-CZ" sz="2000" dirty="0"/>
              <a:t>Chemický  průmyslu v EU</a:t>
            </a:r>
          </a:p>
          <a:p>
            <a:pPr lvl="1"/>
            <a:r>
              <a:rPr lang="cs-CZ" sz="2000" dirty="0"/>
              <a:t>2 na světě v objemu (760 </a:t>
            </a:r>
            <a:r>
              <a:rPr lang="cs-CZ" sz="2000" dirty="0" err="1"/>
              <a:t>billion</a:t>
            </a:r>
            <a:r>
              <a:rPr lang="cs-CZ" sz="2000" dirty="0"/>
              <a:t> Eur)</a:t>
            </a:r>
          </a:p>
          <a:p>
            <a:pPr lvl="1"/>
            <a:r>
              <a:rPr lang="cs-CZ" sz="2000" dirty="0"/>
              <a:t>4 na světě v plastech (56 mil. tun )</a:t>
            </a:r>
          </a:p>
          <a:p>
            <a:pPr lvl="1"/>
            <a:r>
              <a:rPr lang="cs-CZ" sz="2000" dirty="0"/>
              <a:t>1,2 mil zaměstnanců (355 tis Německo)</a:t>
            </a:r>
          </a:p>
          <a:p>
            <a:r>
              <a:rPr lang="cs-CZ" sz="2000" dirty="0"/>
              <a:t>Zaměřena na malé a střední podniky</a:t>
            </a:r>
          </a:p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610004-2603-2DCF-A17B-3ADB19FC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95" y="432229"/>
            <a:ext cx="10515600" cy="8313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202124"/>
                </a:solidFill>
                <a:latin typeface="docs-Roboto"/>
              </a:rPr>
              <a:t>Transition Pathway for the Chemical Industry</a:t>
            </a:r>
            <a:endParaRPr lang="en-US" sz="3600" kern="1200" dirty="0">
              <a:solidFill>
                <a:schemeClr val="tx2"/>
              </a:solidFill>
            </a:endParaRP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675E57B-11EE-B5C7-8F79-33B6829809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9217" y="221544"/>
            <a:ext cx="1661088" cy="6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0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6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7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id="{0254F88A-9BBA-6D06-7CA4-651C1A28E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919" y="943204"/>
            <a:ext cx="4425629" cy="3006725"/>
          </a:xfrm>
          <a:prstGeom prst="rect">
            <a:avLst/>
          </a:prstGeom>
        </p:spPr>
      </p:pic>
      <p:grpSp>
        <p:nvGrpSpPr>
          <p:cNvPr id="31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32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96D5B9F-ADC8-F673-1B4F-ACF947AB5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9217" y="221544"/>
            <a:ext cx="1661088" cy="647543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E5DBEC09-1A5E-2941-194C-52332DE90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95" y="432229"/>
            <a:ext cx="10515600" cy="8313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202124"/>
                </a:solidFill>
                <a:latin typeface="docs-Roboto"/>
              </a:rPr>
              <a:t>Transition Pathway for the Chemical Industry</a:t>
            </a:r>
            <a:endParaRPr lang="en-US" sz="3600" kern="1200" dirty="0">
              <a:solidFill>
                <a:schemeClr val="tx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F55B4B-56D1-7892-1ED9-7228B3DD1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95" y="1361474"/>
            <a:ext cx="10727265" cy="47361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tx2"/>
                </a:solidFill>
              </a:rPr>
              <a:t>Celkem 8 bloků s návrhem opatření ( 186 návrhů opatření, 74 stran)</a:t>
            </a:r>
          </a:p>
          <a:p>
            <a:pPr marL="0" indent="0">
              <a:buNone/>
            </a:pPr>
            <a:endParaRPr lang="cs-CZ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tx2"/>
                </a:solidFill>
              </a:rPr>
              <a:t>Akční plán ve třech oblastech </a:t>
            </a:r>
          </a:p>
          <a:p>
            <a:pPr lvl="1"/>
            <a:r>
              <a:rPr lang="cs-CZ" sz="2000" dirty="0">
                <a:solidFill>
                  <a:schemeClr val="tx2"/>
                </a:solidFill>
              </a:rPr>
              <a:t>nutné změny v průmyslu státní správě a společnosti</a:t>
            </a:r>
          </a:p>
          <a:p>
            <a:pPr lvl="1"/>
            <a:r>
              <a:rPr lang="cs-CZ" sz="2000" dirty="0">
                <a:solidFill>
                  <a:schemeClr val="tx2"/>
                </a:solidFill>
              </a:rPr>
              <a:t>vybrané hlavní technologické podmínky a jejich řešení</a:t>
            </a:r>
          </a:p>
          <a:p>
            <a:pPr lvl="1"/>
            <a:r>
              <a:rPr lang="cs-CZ" sz="2000" dirty="0">
                <a:solidFill>
                  <a:schemeClr val="tx2"/>
                </a:solidFill>
              </a:rPr>
              <a:t>nutné regulace a legislativní změny  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2"/>
                </a:solidFill>
              </a:rPr>
              <a:t>Přílohy </a:t>
            </a:r>
          </a:p>
          <a:p>
            <a:pPr lvl="1"/>
            <a:r>
              <a:rPr lang="cs-CZ" sz="2000" dirty="0">
                <a:solidFill>
                  <a:schemeClr val="tx2"/>
                </a:solidFill>
              </a:rPr>
              <a:t>Přehled konkrétních  cílů Green </a:t>
            </a:r>
            <a:r>
              <a:rPr lang="cs-CZ" sz="2000" dirty="0" err="1">
                <a:solidFill>
                  <a:schemeClr val="tx2"/>
                </a:solidFill>
              </a:rPr>
              <a:t>Deal</a:t>
            </a:r>
            <a:r>
              <a:rPr lang="cs-CZ" sz="2000" dirty="0">
                <a:solidFill>
                  <a:schemeClr val="tx2"/>
                </a:solidFill>
              </a:rPr>
              <a:t>  s jejich dopadem na chemický průmysl (odkaz na konkrétní právní akty EU)</a:t>
            </a:r>
          </a:p>
          <a:p>
            <a:pPr lvl="1"/>
            <a:r>
              <a:rPr lang="cs-CZ" sz="2000" dirty="0">
                <a:solidFill>
                  <a:schemeClr val="tx2"/>
                </a:solidFill>
              </a:rPr>
              <a:t>Přehled iniciativ EU ovlivňujících chemický průmysl (politiky, strategie , iniciativy..)</a:t>
            </a:r>
          </a:p>
          <a:p>
            <a:pPr lvl="1"/>
            <a:r>
              <a:rPr lang="cs-CZ" sz="2000" dirty="0">
                <a:solidFill>
                  <a:schemeClr val="tx2"/>
                </a:solidFill>
              </a:rPr>
              <a:t>Shrnutí témat jednotlivých bloků (rychlá orientace v řešené problematice)</a:t>
            </a:r>
          </a:p>
          <a:p>
            <a:pPr lvl="1"/>
            <a:r>
              <a:rPr lang="cs-CZ" sz="2000" dirty="0">
                <a:solidFill>
                  <a:schemeClr val="tx2"/>
                </a:solidFill>
              </a:rPr>
              <a:t>Návrh opatření k legislativě  a R&amp;D&amp;I  navržená zúčastněnými stranami v rámci dialogu s komisí EU</a:t>
            </a:r>
          </a:p>
          <a:p>
            <a:pPr lvl="1"/>
            <a:r>
              <a:rPr lang="cs-CZ" sz="2000" dirty="0">
                <a:solidFill>
                  <a:schemeClr val="tx2"/>
                </a:solidFill>
              </a:rPr>
              <a:t>Výklad použitých zkratek a výrazů</a:t>
            </a:r>
          </a:p>
          <a:p>
            <a:pPr marL="457200" lvl="1" indent="0">
              <a:buNone/>
            </a:pPr>
            <a:endParaRPr lang="cs-CZ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29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9B81F83-874A-09C1-B875-5068341D4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457" y="4072415"/>
            <a:ext cx="3595623" cy="225880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66619CE-DECA-D402-AB6F-B7EBA02B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3294"/>
            <a:ext cx="9833548" cy="978844"/>
          </a:xfrm>
        </p:spPr>
        <p:txBody>
          <a:bodyPr anchor="b">
            <a:normAutofit/>
          </a:bodyPr>
          <a:lstStyle/>
          <a:p>
            <a:r>
              <a:rPr lang="cs-CZ" sz="3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Plasty a zelená a digitální transformace v ČR</a:t>
            </a:r>
            <a:endParaRPr lang="cs-CZ" sz="36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E76B1-1101-8CFE-87CC-4FF9B74F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00567"/>
            <a:ext cx="11004505" cy="493316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sz="5000" dirty="0">
                <a:solidFill>
                  <a:schemeClr val="tx2"/>
                </a:solidFill>
              </a:rPr>
              <a:t>Zjištění  skutečných aktuálních potřeb českého chemického a plastikářského průmyslu v oblasti připravovaných změn v oblasti zajištění surovin, energií, legislativy a inovací do roku 2050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cs-CZ" sz="5000" dirty="0">
                <a:solidFill>
                  <a:schemeClr val="tx2"/>
                </a:solidFill>
              </a:rPr>
              <a:t>První krok - sběr aktuálních informací z této oblasti od zástupců plastikářského a chemického průmyslu, akademických a výzkumných institucí a asociací – dotazník pro identifikace podnikatelských příležitostí a souvisejících dopadů digitální a zelené transformace (DZT) -  </a:t>
            </a:r>
            <a:r>
              <a:rPr lang="cs-CZ" sz="5000" b="1" i="1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https://forms.gle/u37CVbbDBwDH5vjT8</a:t>
            </a:r>
            <a:r>
              <a:rPr lang="cs-CZ" sz="5000" b="1" i="1" dirty="0">
                <a:solidFill>
                  <a:srgbClr val="002060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5000" b="1" dirty="0">
                <a:solidFill>
                  <a:schemeClr val="tx2"/>
                </a:solidFill>
              </a:rPr>
              <a:t>7 bloků otázek na  témata zahrnující hlavní oblasti transformace</a:t>
            </a:r>
          </a:p>
          <a:p>
            <a:r>
              <a:rPr lang="cs-CZ" sz="5000" dirty="0">
                <a:solidFill>
                  <a:schemeClr val="tx2"/>
                </a:solidFill>
              </a:rPr>
              <a:t>Udržitelná konkurenceschopnost</a:t>
            </a:r>
          </a:p>
          <a:p>
            <a:r>
              <a:rPr lang="cs-CZ" sz="5000" dirty="0">
                <a:solidFill>
                  <a:schemeClr val="tx2"/>
                </a:solidFill>
              </a:rPr>
              <a:t>Posilování dodavatelských řetězců a přístup k surovinám a energiím</a:t>
            </a:r>
          </a:p>
          <a:p>
            <a:r>
              <a:rPr lang="cs-CZ" sz="5000" dirty="0">
                <a:solidFill>
                  <a:schemeClr val="tx2"/>
                </a:solidFill>
              </a:rPr>
              <a:t>Bezpečnost a udržitelnost digitálních technologií</a:t>
            </a:r>
            <a:endParaRPr lang="cs-CZ" sz="5000" u="sng" dirty="0">
              <a:solidFill>
                <a:schemeClr val="tx2"/>
              </a:solidFill>
            </a:endParaRPr>
          </a:p>
          <a:p>
            <a:r>
              <a:rPr lang="cs-CZ" sz="5000" dirty="0">
                <a:solidFill>
                  <a:schemeClr val="tx2"/>
                </a:solidFill>
              </a:rPr>
              <a:t>Inovace a spolupráce v rámci mezinárodních sítí</a:t>
            </a:r>
          </a:p>
          <a:p>
            <a:r>
              <a:rPr lang="cs-CZ" sz="5000" dirty="0">
                <a:solidFill>
                  <a:schemeClr val="tx2"/>
                </a:solidFill>
              </a:rPr>
              <a:t>Cirkulární ekonomika a odpady</a:t>
            </a:r>
          </a:p>
          <a:p>
            <a:r>
              <a:rPr lang="cs-CZ" sz="5000" dirty="0">
                <a:solidFill>
                  <a:schemeClr val="tx2"/>
                </a:solidFill>
              </a:rPr>
              <a:t>Legislativa a regulace</a:t>
            </a:r>
          </a:p>
          <a:p>
            <a:r>
              <a:rPr lang="cs-CZ" sz="5000" dirty="0">
                <a:solidFill>
                  <a:schemeClr val="tx2"/>
                </a:solidFill>
              </a:rPr>
              <a:t>Sociální rozměr a dopady transformace</a:t>
            </a:r>
          </a:p>
          <a:p>
            <a:pPr marL="0" indent="0">
              <a:buNone/>
            </a:pPr>
            <a:endParaRPr lang="cs-CZ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DC9857B-A7CA-4149-B6C6-6C831F8AB2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29217" y="221544"/>
            <a:ext cx="1661088" cy="6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00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50D04-12EA-69FE-670D-AEF42C8DD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B595E9-2011-4891-2257-EF8E43ECB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C54525-4F0A-7B21-AC77-FE201714B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383EAC-BD38-130A-2917-9EBEC6671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306" y="-28948"/>
            <a:ext cx="9412758" cy="1325563"/>
          </a:xfrm>
        </p:spPr>
        <p:txBody>
          <a:bodyPr anchor="b">
            <a:normAutofit/>
          </a:bodyPr>
          <a:lstStyle/>
          <a:p>
            <a:r>
              <a:rPr lang="cs-CZ" sz="3600" b="1" i="0" dirty="0">
                <a:solidFill>
                  <a:schemeClr val="tx2"/>
                </a:solidFill>
                <a:effectLst/>
                <a:latin typeface="docs-Roboto"/>
              </a:rPr>
              <a:t>Blok 1. Udržitelná konkurenceschopnost</a:t>
            </a:r>
            <a:endParaRPr lang="cs-CZ" sz="36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E83E0E-5A5E-3A3A-FE95-2AF3552ED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A16D1DF-211B-C93D-1C38-874025FD8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107393E-77D0-43C8-A94F-B575BA9A2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26ADA8F-06F3-33DD-6669-6E708B580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017A628-2C80-95D9-474B-8E827430E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D07122-8618-F4B9-B7BA-DE8EE73EF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306" y="1521495"/>
            <a:ext cx="10013455" cy="4181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0" i="0" dirty="0">
                <a:solidFill>
                  <a:srgbClr val="202124"/>
                </a:solidFill>
                <a:effectLst/>
              </a:rPr>
              <a:t>Podmínky mezinárodní spolupráce, ale i na téma udržitelné konkurenceschopnosti v podmínkách globálního chemického průmyslu.</a:t>
            </a:r>
          </a:p>
          <a:p>
            <a:r>
              <a:rPr lang="cs-CZ" sz="2000" dirty="0">
                <a:solidFill>
                  <a:srgbClr val="202124"/>
                </a:solidFill>
              </a:rPr>
              <a:t>Globalizace –vliv na možné přesuny výroby, ztrátu konkurenceschopnosti a omezení daná např.  nedostatečnou infrastrukturou.</a:t>
            </a:r>
          </a:p>
          <a:p>
            <a:r>
              <a:rPr lang="cs-CZ" sz="2000" b="0" i="0" dirty="0">
                <a:solidFill>
                  <a:srgbClr val="202124"/>
                </a:solidFill>
                <a:effectLst/>
              </a:rPr>
              <a:t>Bezpečné a udržitelné chemické suroviny – tvorba podmínek pro vytvoření tržních pobídek k jejich použití</a:t>
            </a:r>
            <a:endParaRPr lang="cs-CZ" sz="2000" dirty="0">
              <a:solidFill>
                <a:srgbClr val="202124"/>
              </a:solidFill>
            </a:endParaRPr>
          </a:p>
          <a:p>
            <a:r>
              <a:rPr lang="cs-CZ" sz="2000" dirty="0">
                <a:solidFill>
                  <a:srgbClr val="202124"/>
                </a:solidFill>
              </a:rPr>
              <a:t>Příprava podniků na  DZT – tvorba plánu zajištění udržení konkurenceschopnosti. Snaha o popis </a:t>
            </a:r>
            <a:r>
              <a:rPr lang="pl-PL" sz="2000" dirty="0">
                <a:solidFill>
                  <a:srgbClr val="202124"/>
                </a:solidFill>
              </a:rPr>
              <a:t>dopadů transformace ve Vašem oboru podnikání</a:t>
            </a:r>
            <a:endParaRPr lang="cs-CZ" sz="2000" dirty="0">
              <a:solidFill>
                <a:srgbClr val="202124"/>
              </a:solidFill>
            </a:endParaRPr>
          </a:p>
          <a:p>
            <a:r>
              <a:rPr lang="cs-CZ" sz="2000" dirty="0">
                <a:solidFill>
                  <a:srgbClr val="202124"/>
                </a:solidFill>
              </a:rPr>
              <a:t>Posílení postavení domácích producentů- standardizace na úrovni státu /EU v oblasti nových produktů a používaných materiálů (podpora Ekodesignu, uhlíková clo ...)</a:t>
            </a:r>
          </a:p>
          <a:p>
            <a:r>
              <a:rPr lang="cs-CZ" sz="2000" dirty="0">
                <a:solidFill>
                  <a:srgbClr val="202124"/>
                </a:solidFill>
              </a:rPr>
              <a:t>Nízkouhlíkové technologie - plány na postupné zavádění nízkouhlíkových technologií (CCS/CCU, elektrifikace technologií, alternativní suroviny..)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1C15C17-F64C-A343-C054-C6339D806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9363021-4AFF-F1D6-4F64-A575F3E317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32E7808-6CDB-E626-CF65-0A66436592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0D79BE2-56B9-8951-CEB2-ABB8BDC15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EA16DE0-B58F-9E7F-BFF5-7272F5BAD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EC40C7B-52DA-0344-B03D-5C77EF107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9217" y="221544"/>
            <a:ext cx="1661088" cy="6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73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39FB43-F530-989C-9C24-7897F587E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516" y="493983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cs-CZ" sz="3200" i="0" dirty="0">
                <a:solidFill>
                  <a:schemeClr val="tx2"/>
                </a:solidFill>
                <a:effectLst/>
                <a:latin typeface="docs-Roboto"/>
              </a:rPr>
              <a:t>Blok 2. Posilování dodavatelských </a:t>
            </a:r>
            <a:r>
              <a:rPr lang="cs-CZ" sz="3200" dirty="0">
                <a:solidFill>
                  <a:schemeClr val="tx2"/>
                </a:solidFill>
                <a:latin typeface="docs-Roboto"/>
              </a:rPr>
              <a:t>řetězců a přístup k surovinám a energiím</a:t>
            </a:r>
            <a:endParaRPr lang="cs-CZ" sz="32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5452E6-B321-92E0-A076-CFE46771D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626" y="1978153"/>
            <a:ext cx="10237908" cy="3931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0" i="0" dirty="0">
                <a:solidFill>
                  <a:srgbClr val="202124"/>
                </a:solidFill>
                <a:effectLst/>
              </a:rPr>
              <a:t>Blok zaměřený na míru vlivu dostupnosti energií a surovin pro další udržitelnost a rozvoj firem působících v ČR. Identifikace národních priorit v řešení přístupu k energiím a surovinám. </a:t>
            </a:r>
          </a:p>
          <a:p>
            <a:r>
              <a:rPr lang="cs-CZ" sz="2000" dirty="0">
                <a:solidFill>
                  <a:srgbClr val="202124"/>
                </a:solidFill>
              </a:rPr>
              <a:t>Dostupnost a ceny surovin a energií - závislost na ni a cesty jak je minimalizovat</a:t>
            </a:r>
          </a:p>
          <a:p>
            <a:r>
              <a:rPr lang="cs-CZ" sz="2000" dirty="0">
                <a:solidFill>
                  <a:srgbClr val="202124"/>
                </a:solidFill>
              </a:rPr>
              <a:t>Možné dopady transformace na dodavatelský řetězec – existence alternativních řešení</a:t>
            </a:r>
          </a:p>
          <a:p>
            <a:r>
              <a:rPr lang="cs-CZ" sz="2000" dirty="0">
                <a:solidFill>
                  <a:srgbClr val="202124"/>
                </a:solidFill>
              </a:rPr>
              <a:t>Využívání udržitelné (obnovitelné) energie jako cesta pro modernizaci technologie i zajištění surovin – plány na vlastní zajištění v rámci podniků (větrná, solární, ..)</a:t>
            </a:r>
          </a:p>
          <a:p>
            <a:r>
              <a:rPr lang="cs-CZ" sz="2000" dirty="0">
                <a:solidFill>
                  <a:srgbClr val="202124"/>
                </a:solidFill>
              </a:rPr>
              <a:t>Dopravní  a energetická infrastruktura – podmínka pro dosažení udržitelnosti a konkurenceschopnosti. Orientace na emisně příznivé metody dopravy.</a:t>
            </a:r>
          </a:p>
          <a:p>
            <a:r>
              <a:rPr lang="cs-CZ" sz="2000" dirty="0">
                <a:solidFill>
                  <a:srgbClr val="202124"/>
                </a:solidFill>
              </a:rPr>
              <a:t>Přechod na vodík, zpracování biomasy popř. CO</a:t>
            </a:r>
            <a:r>
              <a:rPr lang="cs-CZ" sz="2000" baseline="-25000" dirty="0">
                <a:solidFill>
                  <a:srgbClr val="202124"/>
                </a:solidFill>
              </a:rPr>
              <a:t>2 </a:t>
            </a:r>
            <a:r>
              <a:rPr lang="cs-CZ" sz="2000" dirty="0">
                <a:solidFill>
                  <a:srgbClr val="202124"/>
                </a:solidFill>
              </a:rPr>
              <a:t>jako alternativních zdrojů surovin a energií. Jejich zajištění, příprava technologií.</a:t>
            </a:r>
          </a:p>
          <a:p>
            <a:pPr marL="0" indent="0">
              <a:buNone/>
            </a:pPr>
            <a:endParaRPr lang="cs-CZ" sz="20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BE24E254-FBC7-959A-D7EF-80CA44D74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9217" y="221544"/>
            <a:ext cx="1661088" cy="6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70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A53D97-A1D6-1AB4-7BDF-11D8B89EF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47" y="948945"/>
            <a:ext cx="10149934" cy="719103"/>
          </a:xfrm>
        </p:spPr>
        <p:txBody>
          <a:bodyPr anchor="b">
            <a:normAutofit/>
          </a:bodyPr>
          <a:lstStyle/>
          <a:p>
            <a:pPr algn="ctr"/>
            <a:r>
              <a:rPr lang="cs-CZ" sz="3200" i="0" dirty="0">
                <a:solidFill>
                  <a:schemeClr val="tx2"/>
                </a:solidFill>
                <a:effectLst/>
                <a:latin typeface="docs-Roboto"/>
              </a:rPr>
              <a:t>BLOK 3. Bezpečnost a udržitelnost digitální transformace </a:t>
            </a:r>
            <a:endParaRPr lang="cs-CZ" sz="32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9531FE-7A6B-4E1E-A119-A0AD5438D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" y="2108272"/>
            <a:ext cx="10149934" cy="3190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0" i="0" dirty="0">
                <a:solidFill>
                  <a:srgbClr val="202124"/>
                </a:solidFill>
                <a:effectLst/>
              </a:rPr>
              <a:t>Znalosti a potřeby nástrojů digitální transformace chemického průmyslu, především v oblasti výroby a zpracování plastů, a souvisejících nástrojů pro digitalizaci a sdílení informací.  </a:t>
            </a:r>
          </a:p>
          <a:p>
            <a:r>
              <a:rPr lang="cs-CZ" sz="2000" dirty="0">
                <a:solidFill>
                  <a:srgbClr val="202124"/>
                </a:solidFill>
              </a:rPr>
              <a:t>Nástroje digitální transformace – AI, modelování a predikce , využívání sdílených databází, digitální „dvojčata“ a vliv  digitální transformace na rozvoj dnešní firmy</a:t>
            </a:r>
          </a:p>
          <a:p>
            <a:r>
              <a:rPr lang="cs-CZ" sz="2000" dirty="0">
                <a:solidFill>
                  <a:srgbClr val="202124"/>
                </a:solidFill>
              </a:rPr>
              <a:t>Zajištění bezpečnosti v digitálním světě – zajištění kritické informační infrastruktury a dat proti útokům zvenčí nebo haváriím</a:t>
            </a:r>
          </a:p>
          <a:p>
            <a:r>
              <a:rPr lang="cs-CZ" sz="2000" dirty="0">
                <a:solidFill>
                  <a:srgbClr val="202124"/>
                </a:solidFill>
              </a:rPr>
              <a:t>Nové nástroje pro identifikaci výrobků - „digitální pasy“ výrobků jako konkurenční výhoda a pro zvýšení ochrany výrobců i spotřebitelů</a:t>
            </a:r>
          </a:p>
          <a:p>
            <a:r>
              <a:rPr lang="cs-CZ" sz="2000" dirty="0">
                <a:solidFill>
                  <a:srgbClr val="202124"/>
                </a:solidFill>
              </a:rPr>
              <a:t>Standardizace při sdílení dat o uhlíkové stopě, emisích, popř. chemických vlastnostech materiálu vyskytujících se na trhu v EU – zlepšení přístupu k jednotným databázím, unifikace výstupů, zjednodušení při realizaci již vyvinutých technologií a použití chemických surovin.</a:t>
            </a:r>
          </a:p>
          <a:p>
            <a:pPr marL="0" indent="0">
              <a:buNone/>
            </a:pPr>
            <a:endParaRPr lang="cs-CZ" sz="20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4BF71B9D-E461-1B49-9B1C-85E6577C4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9217" y="221544"/>
            <a:ext cx="1661088" cy="6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52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954321C-3DD6-D7C7-A71A-99FAB3D05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85" y="206305"/>
            <a:ext cx="11013079" cy="1325563"/>
          </a:xfrm>
        </p:spPr>
        <p:txBody>
          <a:bodyPr anchor="b">
            <a:normAutofit/>
          </a:bodyPr>
          <a:lstStyle/>
          <a:p>
            <a:pPr algn="ctr"/>
            <a:r>
              <a:rPr lang="cs-CZ" sz="3200" i="0" dirty="0">
                <a:solidFill>
                  <a:schemeClr val="tx2"/>
                </a:solidFill>
                <a:effectLst/>
                <a:latin typeface="docs-Roboto"/>
              </a:rPr>
              <a:t>BLOK 4. Inovace a spolupráce v rámci mezinárodních sítí</a:t>
            </a:r>
            <a:endParaRPr lang="cs-CZ" sz="32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AA46AC-F5DD-39AA-7EF1-98C0D18C0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213" y="1732426"/>
            <a:ext cx="9833548" cy="4371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0" i="0" dirty="0">
                <a:solidFill>
                  <a:srgbClr val="202124"/>
                </a:solidFill>
                <a:effectLst/>
              </a:rPr>
              <a:t>Způsoby a potřeby mezinárodní a regionální podpory vývoje a výzkumu s cílem co nejlepšího a nejrychlejšího rozšíření nových technologií a postupů pro udržitelnou chemii při respektování ochrany duševního vlastnictví. </a:t>
            </a:r>
          </a:p>
          <a:p>
            <a:r>
              <a:rPr lang="cs-CZ" sz="2000" dirty="0">
                <a:solidFill>
                  <a:srgbClr val="202124"/>
                </a:solidFill>
              </a:rPr>
              <a:t>výzkum  jako cesta k  inovaci produktů ( SSBD - bezpečný a udržitelný design), novým surovinám (obnovitelné, cirkulární ekonomika), novým technologiím (nízkouhlíkové) – nutnost výzkumu pro udržitelnost na trhu.</a:t>
            </a:r>
          </a:p>
          <a:p>
            <a:r>
              <a:rPr lang="cs-CZ" sz="2000" dirty="0">
                <a:solidFill>
                  <a:srgbClr val="202124"/>
                </a:solidFill>
              </a:rPr>
              <a:t>Spolupráce ve výzkum jako podmínka jeho realizace - mezinárodní a národní centra výzkumu programy podpory, podnikový výzkum.</a:t>
            </a:r>
          </a:p>
          <a:p>
            <a:r>
              <a:rPr lang="cs-CZ" sz="2000" dirty="0">
                <a:solidFill>
                  <a:srgbClr val="202124"/>
                </a:solidFill>
              </a:rPr>
              <a:t>Duševní vlastnictví – jeho cena na trhu, ochrana a potřeba. Nákup hotových řešení pro rychlý pokrok a jako možnost zjednodušit  schvalování nové technologie. </a:t>
            </a:r>
          </a:p>
          <a:p>
            <a:endParaRPr lang="cs-CZ" sz="20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133A7B8B-B079-61BC-BFB7-8D574A0ED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9217" y="221544"/>
            <a:ext cx="1661088" cy="6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08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51F28F-0BF9-8EE6-AA30-32736F8B3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1521" y="394633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pl-PL" sz="3200" i="0" dirty="0">
                <a:solidFill>
                  <a:schemeClr val="tx2"/>
                </a:solidFill>
                <a:effectLst/>
                <a:latin typeface="docs-Roboto"/>
              </a:rPr>
              <a:t>BLOK</a:t>
            </a:r>
            <a:r>
              <a:rPr lang="pl-PL" sz="3600" i="0" dirty="0">
                <a:solidFill>
                  <a:schemeClr val="tx2"/>
                </a:solidFill>
                <a:effectLst/>
                <a:latin typeface="docs-Roboto"/>
              </a:rPr>
              <a:t> 5. Cirkulární ekonomika a odpady</a:t>
            </a:r>
            <a:endParaRPr lang="cs-CZ" sz="36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3BF82A-C732-1839-32D9-A4636602D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213" y="1912986"/>
            <a:ext cx="9833548" cy="4384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tx2"/>
                </a:solidFill>
              </a:rPr>
              <a:t>Zkušenosti s implementací cirkulární ekonomiky, využíváním odpadů, popř. recyklací jako nástroji pro zvýšení materiálové využitelnosti a zajištění surovin v oblasti chemie.</a:t>
            </a:r>
          </a:p>
          <a:p>
            <a:r>
              <a:rPr lang="cs-CZ" sz="2000" dirty="0">
                <a:solidFill>
                  <a:schemeClr val="tx2"/>
                </a:solidFill>
              </a:rPr>
              <a:t>Využití cirkulární ekonomiky pro zajištění alternativních surovin  – plány na využití odpadů  a recyklace (post </a:t>
            </a:r>
            <a:r>
              <a:rPr lang="cs-CZ" sz="2000" dirty="0" err="1">
                <a:solidFill>
                  <a:schemeClr val="tx2"/>
                </a:solidFill>
              </a:rPr>
              <a:t>industrial</a:t>
            </a:r>
            <a:r>
              <a:rPr lang="cs-CZ" sz="2000" dirty="0">
                <a:solidFill>
                  <a:schemeClr val="tx2"/>
                </a:solidFill>
              </a:rPr>
              <a:t>/post </a:t>
            </a:r>
            <a:r>
              <a:rPr lang="cs-CZ" sz="2000" dirty="0" err="1">
                <a:solidFill>
                  <a:schemeClr val="tx2"/>
                </a:solidFill>
              </a:rPr>
              <a:t>consumer</a:t>
            </a:r>
            <a:r>
              <a:rPr lang="cs-CZ" sz="2000" dirty="0">
                <a:solidFill>
                  <a:schemeClr val="tx2"/>
                </a:solidFill>
              </a:rPr>
              <a:t> odpady)  </a:t>
            </a:r>
          </a:p>
          <a:p>
            <a:r>
              <a:rPr lang="cs-CZ" sz="2000" dirty="0">
                <a:solidFill>
                  <a:schemeClr val="tx2"/>
                </a:solidFill>
              </a:rPr>
              <a:t>Zdroje pro alternativní suroviny – systému sběru  a nákupu odpadu, vlastní recyklační strategie popř. technologie jako výhoda.</a:t>
            </a:r>
          </a:p>
          <a:p>
            <a:r>
              <a:rPr lang="cs-CZ" sz="2000" dirty="0">
                <a:solidFill>
                  <a:schemeClr val="tx2"/>
                </a:solidFill>
              </a:rPr>
              <a:t>Limitující podmínky pro využívání odpadů – dostupnost, legislativa, cenová nevýhodnost.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BFEFFF0-9235-C850-7906-6067F08B5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9217" y="221544"/>
            <a:ext cx="1661088" cy="6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38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2521</Words>
  <Application>Microsoft Office PowerPoint</Application>
  <PresentationFormat>Širokoúhlá obrazovka</PresentationFormat>
  <Paragraphs>131</Paragraphs>
  <Slides>12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docs-Roboto</vt:lpstr>
      <vt:lpstr>Roboto</vt:lpstr>
      <vt:lpstr>Tahoma</vt:lpstr>
      <vt:lpstr>Wingdings</vt:lpstr>
      <vt:lpstr>Motiv Office</vt:lpstr>
      <vt:lpstr>Plasty a zelená a digitální transformace v ČR</vt:lpstr>
      <vt:lpstr>Transition Pathway for the Chemical Industry</vt:lpstr>
      <vt:lpstr>Transition Pathway for the Chemical Industry</vt:lpstr>
      <vt:lpstr>Plasty a zelená a digitální transformace v ČR</vt:lpstr>
      <vt:lpstr>Blok 1. Udržitelná konkurenceschopnost</vt:lpstr>
      <vt:lpstr>Blok 2. Posilování dodavatelských řetězců a přístup k surovinám a energiím</vt:lpstr>
      <vt:lpstr>BLOK 3. Bezpečnost a udržitelnost digitální transformace </vt:lpstr>
      <vt:lpstr>BLOK 4. Inovace a spolupráce v rámci mezinárodních sítí</vt:lpstr>
      <vt:lpstr>BLOK 5. Cirkulární ekonomika a odpady</vt:lpstr>
      <vt:lpstr>BLOK 6. Legislativa , regulace</vt:lpstr>
      <vt:lpstr>BLOK 7.Sociální rozměr a dopady transformace </vt:lpstr>
      <vt:lpstr>Děkuji za Vaši pozornost a těším se na Vaše dotazy.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Plasty a zelená a digitální transformace v ČR</dc:title>
  <dc:creator>Radek Pjatkan</dc:creator>
  <cp:lastModifiedBy>Jiří Reiss</cp:lastModifiedBy>
  <cp:revision>2</cp:revision>
  <dcterms:created xsi:type="dcterms:W3CDTF">2024-02-17T14:50:00Z</dcterms:created>
  <dcterms:modified xsi:type="dcterms:W3CDTF">2024-02-19T00:14:31Z</dcterms:modified>
</cp:coreProperties>
</file>